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11"/>
  </p:notesMasterIdLst>
  <p:handoutMasterIdLst>
    <p:handoutMasterId r:id="rId12"/>
  </p:handoutMasterIdLst>
  <p:sldIdLst>
    <p:sldId id="362" r:id="rId2"/>
    <p:sldId id="379" r:id="rId3"/>
    <p:sldId id="380" r:id="rId4"/>
    <p:sldId id="356" r:id="rId5"/>
    <p:sldId id="363" r:id="rId6"/>
    <p:sldId id="364" r:id="rId7"/>
    <p:sldId id="355" r:id="rId8"/>
    <p:sldId id="360" r:id="rId9"/>
    <p:sldId id="354" r:id="rId10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folien" id="{0A85DD04-6F9B-4BD4-85E9-74DB911DF44C}">
          <p14:sldIdLst/>
        </p14:section>
        <p14:section name="Varianten Inhaltsverzeichnis" id="{EBDBCE54-D98C-4DB7-B5DD-EF8E71A8FDA0}">
          <p14:sldIdLst/>
        </p14:section>
        <p14:section name="Kapiteltrenner" id="{EF6B15FD-6CD7-4409-B7C4-BC2E9A340E19}">
          <p14:sldIdLst>
            <p14:sldId id="362"/>
            <p14:sldId id="379"/>
            <p14:sldId id="380"/>
          </p14:sldIdLst>
        </p14:section>
        <p14:section name="Inhaltsfolien" id="{2589EA22-9462-42F3-8C31-1A0E33501DB2}">
          <p14:sldIdLst>
            <p14:sldId id="356"/>
            <p14:sldId id="363"/>
            <p14:sldId id="364"/>
            <p14:sldId id="355"/>
            <p14:sldId id="360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42" autoAdjust="0"/>
    <p:restoredTop sz="93979" autoAdjust="0"/>
  </p:normalViewPr>
  <p:slideViewPr>
    <p:cSldViewPr snapToGrid="0" showGuides="1">
      <p:cViewPr varScale="1">
        <p:scale>
          <a:sx n="79" d="100"/>
          <a:sy n="79" d="100"/>
        </p:scale>
        <p:origin x="7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76"/>
    </p:cViewPr>
  </p:sorterViewPr>
  <p:notesViewPr>
    <p:cSldViewPr snapToGrid="0" showGuides="1">
      <p:cViewPr varScale="1">
        <p:scale>
          <a:sx n="120" d="100"/>
          <a:sy n="120" d="100"/>
        </p:scale>
        <p:origin x="4104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39D0503-820E-43EE-BB65-C4D419BF91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6759CFD-0782-48E8-9222-07B759042E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CA04E-FC4B-4493-861F-0E96ABAC22B2}" type="datetimeFigureOut">
              <a:rPr lang="de-CH" smtClean="0"/>
              <a:t>24.05.2022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2F04E6-A4B3-4567-896C-C5D1A64BA3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78E359-7912-4926-847C-48426999AC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5B607-834D-468A-A231-0A91419E91D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5686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51135-FB70-49C8-9586-97004172C2D6}" type="datetimeFigureOut">
              <a:rPr lang="de-CH" smtClean="0"/>
              <a:t>24.05.2022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82625"/>
            <a:ext cx="5210175" cy="3908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67902-D0D1-4D0D-A915-E15BDFB742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394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0000" indent="-180000" algn="l" defTabSz="914400" rtl="0" eaLnBrk="1" latinLnBrk="0" hangingPunct="1">
      <a:buClr>
        <a:schemeClr val="tx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60000" indent="-180000" algn="l" defTabSz="914400" rtl="0" eaLnBrk="1" latinLnBrk="0" hangingPunct="1">
      <a:buClr>
        <a:schemeClr val="tx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0000" indent="-180000" algn="l" defTabSz="914400" rtl="0" eaLnBrk="1" latinLnBrk="0" hangingPunct="1">
      <a:buClr>
        <a:schemeClr val="tx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000" indent="-180000" algn="l" defTabSz="914400" rtl="0" eaLnBrk="1" latinLnBrk="0" hangingPunct="1">
      <a:buClr>
        <a:schemeClr val="tx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900000" indent="-180000" algn="l" defTabSz="914400" rtl="0" eaLnBrk="1" latinLnBrk="0" hangingPunct="1">
      <a:buClr>
        <a:schemeClr val="tx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C5038C0A-5C82-4632-B0ED-BD09CBFC0C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211D6B-A668-478E-9EA0-AD2FC7285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836613"/>
            <a:ext cx="4032250" cy="1296987"/>
          </a:xfrm>
        </p:spPr>
        <p:txBody>
          <a:bodyPr anchor="t">
            <a:normAutofit/>
          </a:bodyPr>
          <a:lstStyle>
            <a:lvl1pPr algn="l">
              <a:lnSpc>
                <a:spcPts val="3200"/>
              </a:lnSpc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9EBFC8-F48A-406E-A990-329D139BC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2139953"/>
            <a:ext cx="4032250" cy="641047"/>
          </a:xfr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spcAft>
                <a:spcPts val="0"/>
              </a:spcAft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BAA4C801-B677-4725-8E6B-8838C912D3E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540000" y="6027016"/>
            <a:ext cx="2507143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 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D2E270E5-70D3-4CAD-85CF-B6F7DD6333B8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5806156" y="4292600"/>
            <a:ext cx="3335487" cy="2571984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 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C4C2ECA-B143-4E1B-9374-331AC02FA7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2787353"/>
            <a:ext cx="4032250" cy="1073447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324000" indent="0">
              <a:buFont typeface="Arial" panose="020B0604020202020204" pitchFamily="34" charset="0"/>
              <a:buNone/>
              <a:defRPr/>
            </a:lvl2pPr>
            <a:lvl3pPr marL="576000" indent="0">
              <a:buFont typeface="Arial" panose="020B0604020202020204" pitchFamily="34" charset="0"/>
              <a:buNone/>
              <a:defRPr/>
            </a:lvl3pPr>
            <a:lvl4pPr marL="864000" indent="0">
              <a:buFont typeface="Arial" panose="020B0604020202020204" pitchFamily="34" charset="0"/>
              <a:buNone/>
              <a:defRPr/>
            </a:lvl4pPr>
            <a:lvl5pPr marL="10800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Gremium/Veranstaltung </a:t>
            </a:r>
            <a:br>
              <a:rPr lang="de-DE" dirty="0"/>
            </a:br>
            <a:r>
              <a:rPr lang="de-DE" dirty="0"/>
              <a:t>Abteilung</a:t>
            </a:r>
            <a:br>
              <a:rPr lang="de-DE" dirty="0"/>
            </a:br>
            <a:r>
              <a:rPr lang="de-DE" dirty="0"/>
              <a:t>Titel Vorname Nachname </a:t>
            </a:r>
            <a:br>
              <a:rPr lang="de-DE" dirty="0"/>
            </a:br>
            <a:r>
              <a:rPr lang="de-DE" dirty="0"/>
              <a:t>Ort, Datum</a:t>
            </a:r>
          </a:p>
        </p:txBody>
      </p:sp>
    </p:spTree>
    <p:extLst>
      <p:ext uri="{BB962C8B-B14F-4D97-AF65-F5344CB8AC3E}">
        <p14:creationId xmlns:p14="http://schemas.microsoft.com/office/powerpoint/2010/main" val="43853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85D57-593F-4DD1-B9B4-A8A11602E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E185F5-E220-4A34-8754-9CD1640C9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16000" indent="-2160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1pPr>
            <a:lvl2pPr marL="432000" indent="-2160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2pPr>
            <a:lvl3pPr marL="648000" indent="-2160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3pPr>
            <a:lvl4pPr marL="864000" indent="-2160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1080000" indent="-2160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8DFF4-9296-4D04-8B9D-380F43D7C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32175" y="6441160"/>
            <a:ext cx="1139825" cy="180000"/>
          </a:xfrm>
          <a:prstGeom prst="rect">
            <a:avLst/>
          </a:prstGeom>
        </p:spPr>
        <p:txBody>
          <a:bodyPr/>
          <a:lstStyle/>
          <a:p>
            <a:fld id="{EC56224D-8C6F-4042-A708-E19D80442802}" type="datetime1">
              <a:rPr lang="de-CH" smtClean="0"/>
              <a:t>24.05.2022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02890F-B212-4785-827F-E4B7AB31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2414" y="6441160"/>
            <a:ext cx="3179761" cy="18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USB Vorlage 2020 4:3 Türkis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CEF308-3909-4DB7-8C6A-ABA2124D6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DA93-AE68-488B-B781-52B07F9532B1}" type="slidenum">
              <a:rPr lang="de-CH" smtClean="0"/>
              <a:t>‹Nr.›</a:t>
            </a:fld>
            <a:endParaRPr lang="de-CH"/>
          </a:p>
        </p:txBody>
      </p:sp>
      <p:pic>
        <p:nvPicPr>
          <p:cNvPr id="11" name="Grafik 10" descr="Ein Bild, das Zeichnung, Teller enthält.&#10;&#10;Automatisch generierte Beschreibung">
            <a:extLst>
              <a:ext uri="{FF2B5EF4-FFF2-40B4-BE49-F238E27FC236}">
                <a16:creationId xmlns:a16="http://schemas.microsoft.com/office/drawing/2014/main" id="{A17D3865-9DB5-4050-B8CA-D61F80CFC6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366" y="6381000"/>
            <a:ext cx="1675634" cy="288000"/>
          </a:xfrm>
          <a:prstGeom prst="rect">
            <a:avLst/>
          </a:prstGeom>
        </p:spPr>
      </p:pic>
      <p:pic>
        <p:nvPicPr>
          <p:cNvPr id="10" name="Grafik 9" descr="Ein Bild, das Zeichnung, Teller enthält.&#10;&#10;Automatisch generierte Beschreibung">
            <a:extLst>
              <a:ext uri="{FF2B5EF4-FFF2-40B4-BE49-F238E27FC236}">
                <a16:creationId xmlns:a16="http://schemas.microsoft.com/office/drawing/2014/main" id="{305C477C-6563-49A4-9261-3001A6A8C5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366" y="6381000"/>
            <a:ext cx="167563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4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A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85D57-593F-4DD1-B9B4-A8A11602E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E185F5-E220-4A34-8754-9CD1640C9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4" y="1917000"/>
            <a:ext cx="8639174" cy="4320288"/>
          </a:xfrm>
        </p:spPr>
        <p:txBody>
          <a:bodyPr/>
          <a:lstStyle>
            <a:lvl1pPr marL="216000" indent="-2160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1pPr>
            <a:lvl2pPr marL="432000" indent="-2160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2pPr>
            <a:lvl3pPr marL="648000" indent="-2160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3pPr>
            <a:lvl4pPr marL="864000" indent="-2160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1080000" indent="-2160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8DFF4-9296-4D04-8B9D-380F43D7C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32175" y="6441160"/>
            <a:ext cx="1139825" cy="180000"/>
          </a:xfrm>
          <a:prstGeom prst="rect">
            <a:avLst/>
          </a:prstGeom>
        </p:spPr>
        <p:txBody>
          <a:bodyPr/>
          <a:lstStyle/>
          <a:p>
            <a:fld id="{E6C37FA7-EE1B-4598-9C14-869AD591EF47}" type="datetime1">
              <a:rPr lang="de-CH" smtClean="0"/>
              <a:t>24.05.2022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02890F-B212-4785-827F-E4B7AB31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2414" y="6441160"/>
            <a:ext cx="3179761" cy="18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USB Vorlage 2020 4:3 Türkis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CEF308-3909-4DB7-8C6A-ABA2124D6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DA93-AE68-488B-B781-52B07F9532B1}" type="slidenum">
              <a:rPr lang="de-CH" smtClean="0"/>
              <a:t>‹Nr.›</a:t>
            </a:fld>
            <a:endParaRPr lang="de-CH"/>
          </a:p>
        </p:txBody>
      </p:sp>
      <p:pic>
        <p:nvPicPr>
          <p:cNvPr id="11" name="Grafik 10" descr="Ein Bild, das Zeichnung, Teller enthält.&#10;&#10;Automatisch generierte Beschreibung">
            <a:extLst>
              <a:ext uri="{FF2B5EF4-FFF2-40B4-BE49-F238E27FC236}">
                <a16:creationId xmlns:a16="http://schemas.microsoft.com/office/drawing/2014/main" id="{A17D3865-9DB5-4050-B8CA-D61F80CFC6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366" y="6381000"/>
            <a:ext cx="1675634" cy="288000"/>
          </a:xfrm>
          <a:prstGeom prst="rect">
            <a:avLst/>
          </a:prstGeom>
        </p:spPr>
      </p:pic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26FAE652-849F-44BD-BB95-E956485668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413" y="1269000"/>
            <a:ext cx="8639175" cy="4320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CH" dirty="0"/>
              <a:t>Action Titel</a:t>
            </a:r>
          </a:p>
        </p:txBody>
      </p:sp>
      <p:pic>
        <p:nvPicPr>
          <p:cNvPr id="12" name="Grafik 11" descr="Ein Bild, das Zeichnung, Teller enthält.&#10;&#10;Automatisch generierte Beschreibung">
            <a:extLst>
              <a:ext uri="{FF2B5EF4-FFF2-40B4-BE49-F238E27FC236}">
                <a16:creationId xmlns:a16="http://schemas.microsoft.com/office/drawing/2014/main" id="{A858E405-8BD1-47ED-8DCB-F673508611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366" y="6381000"/>
            <a:ext cx="167563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32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3B250C-A684-469C-815C-BE13C3E5A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48F300-5BD2-47FE-92F6-59C2028B1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413" y="1268413"/>
            <a:ext cx="4262437" cy="4968587"/>
          </a:xfrm>
        </p:spPr>
        <p:txBody>
          <a:bodyPr/>
          <a:lstStyle>
            <a:lvl1pPr marL="216000" indent="-2160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1pPr>
            <a:lvl2pPr marL="432000" indent="-2160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2pPr>
            <a:lvl3pPr marL="648000" indent="-2160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3pPr>
            <a:lvl4pPr marL="864000" indent="-2160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1080000" indent="-2160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0E20231-C47C-45CE-AE15-91181EEDB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268413"/>
            <a:ext cx="4262438" cy="4968587"/>
          </a:xfrm>
        </p:spPr>
        <p:txBody>
          <a:bodyPr/>
          <a:lstStyle>
            <a:lvl1pPr marL="216000" indent="-2160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1pPr>
            <a:lvl2pPr marL="432000" indent="-2160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2pPr>
            <a:lvl3pPr marL="648000" indent="-2160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3pPr>
            <a:lvl4pPr marL="864000" indent="-2160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1080000" indent="-2160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55BBE89-DD2E-422B-B4A8-3C56A0D24C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32175" y="6441160"/>
            <a:ext cx="1139825" cy="180000"/>
          </a:xfrm>
          <a:prstGeom prst="rect">
            <a:avLst/>
          </a:prstGeom>
        </p:spPr>
        <p:txBody>
          <a:bodyPr/>
          <a:lstStyle/>
          <a:p>
            <a:fld id="{A2FFCEB0-E1EA-4A16-BE53-0CD9C3A2CA56}" type="datetime1">
              <a:rPr lang="de-CH" smtClean="0"/>
              <a:t>24.05.2022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16BBC11-4CC5-4DF7-96CD-FA05A6011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2414" y="6441160"/>
            <a:ext cx="3179761" cy="18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USB Vorlage 2020 4:3 Türkis</a:t>
            </a:r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9F3012A-A090-4D8D-9FAF-F5C0DE5D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DA93-AE68-488B-B781-52B07F9532B1}" type="slidenum">
              <a:rPr lang="de-CH" smtClean="0"/>
              <a:t>‹Nr.›</a:t>
            </a:fld>
            <a:endParaRPr lang="de-CH"/>
          </a:p>
        </p:txBody>
      </p:sp>
      <p:pic>
        <p:nvPicPr>
          <p:cNvPr id="11" name="Grafik 10" descr="Ein Bild, das Zeichnung, Teller enthält.&#10;&#10;Automatisch generierte Beschreibung">
            <a:extLst>
              <a:ext uri="{FF2B5EF4-FFF2-40B4-BE49-F238E27FC236}">
                <a16:creationId xmlns:a16="http://schemas.microsoft.com/office/drawing/2014/main" id="{5D57E37B-F2CB-4AE7-87EF-A69F8F789C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366" y="6381000"/>
            <a:ext cx="1675634" cy="288000"/>
          </a:xfrm>
          <a:prstGeom prst="rect">
            <a:avLst/>
          </a:prstGeom>
        </p:spPr>
      </p:pic>
      <p:pic>
        <p:nvPicPr>
          <p:cNvPr id="10" name="Grafik 9" descr="Ein Bild, das Zeichnung, Teller enthält.&#10;&#10;Automatisch generierte Beschreibung">
            <a:extLst>
              <a:ext uri="{FF2B5EF4-FFF2-40B4-BE49-F238E27FC236}">
                <a16:creationId xmlns:a16="http://schemas.microsoft.com/office/drawing/2014/main" id="{5A3DC421-4AF9-4B74-9508-972BEF7497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366" y="6381000"/>
            <a:ext cx="167563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23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3B250C-A684-469C-815C-BE13C3E5A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48F300-5BD2-47FE-92F6-59C2028B1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413" y="1917000"/>
            <a:ext cx="4262437" cy="4320000"/>
          </a:xfrm>
        </p:spPr>
        <p:txBody>
          <a:bodyPr/>
          <a:lstStyle>
            <a:lvl1pPr marL="216000" indent="-2160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1pPr>
            <a:lvl2pPr marL="432000" indent="-2160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2pPr>
            <a:lvl3pPr marL="648000" indent="-2160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3pPr>
            <a:lvl4pPr marL="864000" indent="-2160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1080000" indent="-2160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0E20231-C47C-45CE-AE15-91181EEDB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917000"/>
            <a:ext cx="4262436" cy="4320000"/>
          </a:xfrm>
        </p:spPr>
        <p:txBody>
          <a:bodyPr/>
          <a:lstStyle>
            <a:lvl1pPr marL="216000" indent="-2160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1pPr>
            <a:lvl2pPr marL="432000" indent="-2160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2pPr>
            <a:lvl3pPr marL="648000" indent="-2160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3pPr>
            <a:lvl4pPr marL="864000" indent="-2160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1080000" indent="-2160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9F3012A-A090-4D8D-9FAF-F5C0DE5D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DA93-AE68-488B-B781-52B07F9532B1}" type="slidenum">
              <a:rPr lang="de-CH" smtClean="0"/>
              <a:t>‹Nr.›</a:t>
            </a:fld>
            <a:endParaRPr lang="de-CH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72221429-EF66-441F-8BF5-34D9FF3C15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413" y="1269000"/>
            <a:ext cx="4262437" cy="432000"/>
          </a:xfrm>
        </p:spPr>
        <p:txBody>
          <a:bodyPr wrap="none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CH" dirty="0"/>
              <a:t>Action Titel oder Titel Bereich 1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A7A72C49-D2C0-4080-AF94-631674E993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9151" y="1269000"/>
            <a:ext cx="4262436" cy="4320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CH" dirty="0"/>
              <a:t>Titel Bereich 2</a:t>
            </a:r>
          </a:p>
        </p:txBody>
      </p:sp>
      <p:pic>
        <p:nvPicPr>
          <p:cNvPr id="13" name="Grafik 12" descr="Ein Bild, das Zeichnung, Teller enthält.&#10;&#10;Automatisch generierte Beschreibung">
            <a:extLst>
              <a:ext uri="{FF2B5EF4-FFF2-40B4-BE49-F238E27FC236}">
                <a16:creationId xmlns:a16="http://schemas.microsoft.com/office/drawing/2014/main" id="{D693B3CC-30B0-4C8C-A45F-6432410728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366" y="6381000"/>
            <a:ext cx="1675634" cy="288000"/>
          </a:xfrm>
          <a:prstGeom prst="rect">
            <a:avLst/>
          </a:prstGeom>
        </p:spPr>
      </p:pic>
      <p:pic>
        <p:nvPicPr>
          <p:cNvPr id="15" name="Grafik 14" descr="Ein Bild, das Zeichnung, Teller enthält.&#10;&#10;Automatisch generierte Beschreibung">
            <a:extLst>
              <a:ext uri="{FF2B5EF4-FFF2-40B4-BE49-F238E27FC236}">
                <a16:creationId xmlns:a16="http://schemas.microsoft.com/office/drawing/2014/main" id="{64E5F6FA-E228-4F00-819C-06C85A85B7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366" y="6381000"/>
            <a:ext cx="167563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31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8FAC5D-3C9A-41DD-B1BC-16BAC1E82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F455572-83F2-4584-B20E-40EFF4F0B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32175" y="6441160"/>
            <a:ext cx="1139825" cy="180000"/>
          </a:xfrm>
          <a:prstGeom prst="rect">
            <a:avLst/>
          </a:prstGeom>
        </p:spPr>
        <p:txBody>
          <a:bodyPr/>
          <a:lstStyle/>
          <a:p>
            <a:fld id="{55124996-9D3F-4659-8EBD-EE941139B180}" type="datetime1">
              <a:rPr lang="de-CH" smtClean="0"/>
              <a:t>24.05.2022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AA83EB-639A-490A-ADC6-6554AB331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2414" y="6441160"/>
            <a:ext cx="3179761" cy="18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USB Vorlage 2020 4:3 Türkis</a:t>
            </a:r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9ACF76C-EDB9-4CB0-B825-69568B1E5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DA93-AE68-488B-B781-52B07F9532B1}" type="slidenum">
              <a:rPr lang="de-CH" smtClean="0"/>
              <a:t>‹Nr.›</a:t>
            </a:fld>
            <a:endParaRPr lang="de-CH"/>
          </a:p>
        </p:txBody>
      </p:sp>
      <p:pic>
        <p:nvPicPr>
          <p:cNvPr id="9" name="Grafik 8" descr="Ein Bild, das Zeichnung, Teller enthält.&#10;&#10;Automatisch generierte Beschreibung">
            <a:extLst>
              <a:ext uri="{FF2B5EF4-FFF2-40B4-BE49-F238E27FC236}">
                <a16:creationId xmlns:a16="http://schemas.microsoft.com/office/drawing/2014/main" id="{59E32D25-65CA-451F-BC6A-31D04189DF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366" y="6381000"/>
            <a:ext cx="1675634" cy="288000"/>
          </a:xfrm>
          <a:prstGeom prst="rect">
            <a:avLst/>
          </a:prstGeom>
        </p:spPr>
      </p:pic>
      <p:pic>
        <p:nvPicPr>
          <p:cNvPr id="8" name="Grafik 7" descr="Ein Bild, das Zeichnung, Teller enthält.&#10;&#10;Automatisch generierte Beschreibung">
            <a:extLst>
              <a:ext uri="{FF2B5EF4-FFF2-40B4-BE49-F238E27FC236}">
                <a16:creationId xmlns:a16="http://schemas.microsoft.com/office/drawing/2014/main" id="{B1907351-5996-4888-8FDB-4B9C52A099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366" y="6381000"/>
            <a:ext cx="167563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44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und Actio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8FAC5D-3C9A-41DD-B1BC-16BAC1E82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F455572-83F2-4584-B20E-40EFF4F0B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32175" y="6441160"/>
            <a:ext cx="1139825" cy="180000"/>
          </a:xfrm>
          <a:prstGeom prst="rect">
            <a:avLst/>
          </a:prstGeom>
        </p:spPr>
        <p:txBody>
          <a:bodyPr/>
          <a:lstStyle/>
          <a:p>
            <a:fld id="{37FBA2FB-3ABE-450A-89BB-5FDD95435E68}" type="datetime1">
              <a:rPr lang="de-CH" smtClean="0"/>
              <a:t>24.05.2022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AA83EB-639A-490A-ADC6-6554AB331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2414" y="6441160"/>
            <a:ext cx="3179761" cy="18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USB Vorlage 2020 4:3 Türkis</a:t>
            </a:r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9ACF76C-EDB9-4CB0-B825-69568B1E5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DA93-AE68-488B-B781-52B07F9532B1}" type="slidenum">
              <a:rPr lang="de-CH" smtClean="0"/>
              <a:t>‹Nr.›</a:t>
            </a:fld>
            <a:endParaRPr lang="de-CH"/>
          </a:p>
        </p:txBody>
      </p:sp>
      <p:pic>
        <p:nvPicPr>
          <p:cNvPr id="9" name="Grafik 8" descr="Ein Bild, das Zeichnung, Teller enthält.&#10;&#10;Automatisch generierte Beschreibung">
            <a:extLst>
              <a:ext uri="{FF2B5EF4-FFF2-40B4-BE49-F238E27FC236}">
                <a16:creationId xmlns:a16="http://schemas.microsoft.com/office/drawing/2014/main" id="{59E32D25-65CA-451F-BC6A-31D04189DF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366" y="6381000"/>
            <a:ext cx="1675634" cy="288000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A554C13-DF47-40D7-BF51-BA6BE96597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413" y="1269000"/>
            <a:ext cx="8639175" cy="4320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CH" dirty="0"/>
              <a:t>Action Titel</a:t>
            </a:r>
          </a:p>
        </p:txBody>
      </p:sp>
      <p:pic>
        <p:nvPicPr>
          <p:cNvPr id="11" name="Grafik 10" descr="Ein Bild, das Zeichnung, Teller enthält.&#10;&#10;Automatisch generierte Beschreibung">
            <a:extLst>
              <a:ext uri="{FF2B5EF4-FFF2-40B4-BE49-F238E27FC236}">
                <a16:creationId xmlns:a16="http://schemas.microsoft.com/office/drawing/2014/main" id="{4E47006A-415C-4D95-87AC-392633277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366" y="6381000"/>
            <a:ext cx="167563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2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7BC086A-E72C-4C40-AA84-47FC7AE76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32175" y="6441160"/>
            <a:ext cx="1139825" cy="180000"/>
          </a:xfrm>
          <a:prstGeom prst="rect">
            <a:avLst/>
          </a:prstGeom>
        </p:spPr>
        <p:txBody>
          <a:bodyPr/>
          <a:lstStyle/>
          <a:p>
            <a:fld id="{DC61F00C-6908-4C68-B246-115711960DB2}" type="datetime1">
              <a:rPr lang="de-CH" smtClean="0"/>
              <a:t>24.05.2022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F197E5C-FC38-4DDE-90FF-856B36F43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2414" y="6441160"/>
            <a:ext cx="3179761" cy="18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USB Vorlage 2020 4:3 Türkis</a:t>
            </a: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5CD8D86-928F-4BCC-A25F-70B78CDFC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DA93-AE68-488B-B781-52B07F9532B1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Grafik 6" descr="Ein Bild, das Zeichnung, Teller enthält.&#10;&#10;Automatisch generierte Beschreibung">
            <a:extLst>
              <a:ext uri="{FF2B5EF4-FFF2-40B4-BE49-F238E27FC236}">
                <a16:creationId xmlns:a16="http://schemas.microsoft.com/office/drawing/2014/main" id="{FD0ACFE8-4A4A-4E4C-A07B-B37658043F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366" y="6381000"/>
            <a:ext cx="1675634" cy="288000"/>
          </a:xfrm>
          <a:prstGeom prst="rect">
            <a:avLst/>
          </a:prstGeom>
        </p:spPr>
      </p:pic>
      <p:pic>
        <p:nvPicPr>
          <p:cNvPr id="6" name="Grafik 5" descr="Ein Bild, das Zeichnung, Teller enthält.&#10;&#10;Automatisch generierte Beschreibung">
            <a:extLst>
              <a:ext uri="{FF2B5EF4-FFF2-40B4-BE49-F238E27FC236}">
                <a16:creationId xmlns:a16="http://schemas.microsoft.com/office/drawing/2014/main" id="{06207734-7F3B-4C00-AE7F-EA5C6CA29D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366" y="6381000"/>
            <a:ext cx="167563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21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85D57-593F-4DD1-B9B4-A8A11602EA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825" y="1278885"/>
            <a:ext cx="8639175" cy="85471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Vielen Dank für Ihre Aufmerksamkeit</a:t>
            </a:r>
            <a:endParaRPr lang="de-CH" dirty="0"/>
          </a:p>
        </p:txBody>
      </p:sp>
      <p:pic>
        <p:nvPicPr>
          <p:cNvPr id="10" name="Grafik 9" descr="Ein Bild, das Zeichnung, Teller enthält.&#10;&#10;Automatisch generierte Beschreibung">
            <a:extLst>
              <a:ext uri="{FF2B5EF4-FFF2-40B4-BE49-F238E27FC236}">
                <a16:creationId xmlns:a16="http://schemas.microsoft.com/office/drawing/2014/main" id="{50EB0BDE-EFA1-4FBC-AE58-A5C0AFCE43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366" y="261000"/>
            <a:ext cx="1675634" cy="288000"/>
          </a:xfrm>
          <a:prstGeom prst="rect">
            <a:avLst/>
          </a:prstGeom>
        </p:spPr>
      </p:pic>
      <p:sp>
        <p:nvSpPr>
          <p:cNvPr id="8" name="Bildplatzhalter 4">
            <a:extLst>
              <a:ext uri="{FF2B5EF4-FFF2-40B4-BE49-F238E27FC236}">
                <a16:creationId xmlns:a16="http://schemas.microsoft.com/office/drawing/2014/main" id="{8CF39748-E63C-419F-A030-196553632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29000"/>
            <a:ext cx="9144000" cy="3428999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9" name="Bildplatzhalter 11">
            <a:extLst>
              <a:ext uri="{FF2B5EF4-FFF2-40B4-BE49-F238E27FC236}">
                <a16:creationId xmlns:a16="http://schemas.microsoft.com/office/drawing/2014/main" id="{159A39FE-7879-423C-99D6-AA5635D200ED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5806156" y="4292600"/>
            <a:ext cx="3335487" cy="2571984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 </a:t>
            </a:r>
          </a:p>
        </p:txBody>
      </p:sp>
      <p:pic>
        <p:nvPicPr>
          <p:cNvPr id="7" name="Grafik 6" descr="Ein Bild, das Zeichnung, Teller enthält.&#10;&#10;Automatisch generierte Beschreibung">
            <a:extLst>
              <a:ext uri="{FF2B5EF4-FFF2-40B4-BE49-F238E27FC236}">
                <a16:creationId xmlns:a16="http://schemas.microsoft.com/office/drawing/2014/main" id="{A13FAC70-23FA-4207-8FA9-23D161B49F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366" y="261000"/>
            <a:ext cx="167563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A815F56E-3775-471D-8DE3-B344FFDB77F2}"/>
              </a:ext>
            </a:extLst>
          </p:cNvPr>
          <p:cNvSpPr/>
          <p:nvPr userDrawn="1"/>
        </p:nvSpPr>
        <p:spPr>
          <a:xfrm>
            <a:off x="4572000" y="0"/>
            <a:ext cx="4572000" cy="68645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2CB78B0-CBB6-4CB8-ACFB-68D49947ED0D}"/>
              </a:ext>
            </a:extLst>
          </p:cNvPr>
          <p:cNvSpPr/>
          <p:nvPr/>
        </p:nvSpPr>
        <p:spPr>
          <a:xfrm>
            <a:off x="4572000" y="0"/>
            <a:ext cx="4572000" cy="68645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C5038C0A-5C82-4632-B0ED-BD09CBFC0C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8" name="Bildplatzhalter 11">
            <a:extLst>
              <a:ext uri="{FF2B5EF4-FFF2-40B4-BE49-F238E27FC236}">
                <a16:creationId xmlns:a16="http://schemas.microsoft.com/office/drawing/2014/main" id="{A2E80568-2F09-4A05-AA19-2ED88BA5B0B2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5806156" y="4292600"/>
            <a:ext cx="3335487" cy="2571984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 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A0065CA3-D68D-4D31-B7E8-36A54EEF8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9750" y="836613"/>
            <a:ext cx="4032250" cy="1296987"/>
          </a:xfrm>
        </p:spPr>
        <p:txBody>
          <a:bodyPr anchor="t">
            <a:normAutofit/>
          </a:bodyPr>
          <a:lstStyle>
            <a:lvl1pPr algn="l">
              <a:lnSpc>
                <a:spcPts val="3200"/>
              </a:lnSpc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DB35E871-6ECE-4D98-A8B9-FB2955AD5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9750" y="2139953"/>
            <a:ext cx="4032250" cy="641047"/>
          </a:xfr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EF82B8FC-4FAB-42FD-ABA7-5D37E93F00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9750" y="2787353"/>
            <a:ext cx="4032250" cy="1073447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accent2"/>
                </a:solidFill>
              </a:defRPr>
            </a:lvl1pPr>
            <a:lvl2pPr marL="324000" indent="0">
              <a:buFont typeface="Arial" panose="020B0604020202020204" pitchFamily="34" charset="0"/>
              <a:buNone/>
              <a:defRPr/>
            </a:lvl2pPr>
            <a:lvl3pPr marL="576000" indent="0">
              <a:buFont typeface="Arial" panose="020B0604020202020204" pitchFamily="34" charset="0"/>
              <a:buNone/>
              <a:defRPr/>
            </a:lvl3pPr>
            <a:lvl4pPr marL="864000" indent="0">
              <a:buFont typeface="Arial" panose="020B0604020202020204" pitchFamily="34" charset="0"/>
              <a:buNone/>
              <a:defRPr/>
            </a:lvl4pPr>
            <a:lvl5pPr marL="10800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Gremium/Veranstaltung</a:t>
            </a:r>
            <a:br>
              <a:rPr lang="de-DE" dirty="0"/>
            </a:br>
            <a:r>
              <a:rPr lang="de-DE" dirty="0"/>
              <a:t>Abteilung</a:t>
            </a:r>
            <a:br>
              <a:rPr lang="de-DE" dirty="0"/>
            </a:br>
            <a:r>
              <a:rPr lang="de-DE" dirty="0"/>
              <a:t>Titel Vorname Nachname</a:t>
            </a:r>
            <a:br>
              <a:rPr lang="de-DE" dirty="0"/>
            </a:br>
            <a:r>
              <a:rPr lang="de-DE" dirty="0"/>
              <a:t>Ort, Datum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82A7A92D-7CBB-45C8-AB2F-BCA70518E595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540000" y="6027016"/>
            <a:ext cx="2507143" cy="432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2133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C5038C0A-5C82-4632-B0ED-BD09CBFC0C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BAA4C801-B677-4725-8E6B-8838C912D3E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096857" y="839936"/>
            <a:ext cx="2507143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 </a:t>
            </a:r>
          </a:p>
        </p:txBody>
      </p:sp>
      <p:sp>
        <p:nvSpPr>
          <p:cNvPr id="8" name="Bildplatzhalter 11">
            <a:extLst>
              <a:ext uri="{FF2B5EF4-FFF2-40B4-BE49-F238E27FC236}">
                <a16:creationId xmlns:a16="http://schemas.microsoft.com/office/drawing/2014/main" id="{68E0F99E-D743-4674-BD21-BC4914DFCCCD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5806156" y="4292600"/>
            <a:ext cx="3335487" cy="2571984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3FC1132-2F42-4C0A-8898-E6EEFC751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0" y="836613"/>
            <a:ext cx="4031838" cy="1296987"/>
          </a:xfrm>
        </p:spPr>
        <p:txBody>
          <a:bodyPr anchor="t">
            <a:normAutofit/>
          </a:bodyPr>
          <a:lstStyle>
            <a:lvl1pPr algn="l">
              <a:lnSpc>
                <a:spcPts val="3200"/>
              </a:lnSpc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2BFCD61F-AFE3-4517-84BC-16044A442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2139953"/>
            <a:ext cx="4031838" cy="641047"/>
          </a:xfr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spcAft>
                <a:spcPts val="0"/>
              </a:spcAft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37B06ABF-B38A-4C1B-B77D-9838B94D39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2787353"/>
            <a:ext cx="4031838" cy="1073447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324000" indent="0">
              <a:buFont typeface="Arial" panose="020B0604020202020204" pitchFamily="34" charset="0"/>
              <a:buNone/>
              <a:defRPr/>
            </a:lvl2pPr>
            <a:lvl3pPr marL="576000" indent="0">
              <a:buFont typeface="Arial" panose="020B0604020202020204" pitchFamily="34" charset="0"/>
              <a:buNone/>
              <a:defRPr/>
            </a:lvl3pPr>
            <a:lvl4pPr marL="864000" indent="0">
              <a:buFont typeface="Arial" panose="020B0604020202020204" pitchFamily="34" charset="0"/>
              <a:buNone/>
              <a:defRPr/>
            </a:lvl4pPr>
            <a:lvl5pPr marL="10800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Gremium/Veranstaltung</a:t>
            </a:r>
            <a:br>
              <a:rPr lang="de-DE" dirty="0"/>
            </a:br>
            <a:r>
              <a:rPr lang="de-DE" dirty="0"/>
              <a:t>Abteilung</a:t>
            </a:r>
            <a:br>
              <a:rPr lang="de-DE" dirty="0"/>
            </a:br>
            <a:r>
              <a:rPr lang="de-DE" dirty="0"/>
              <a:t>Titel Vorname Nachname</a:t>
            </a:r>
            <a:br>
              <a:rPr lang="de-DE" dirty="0"/>
            </a:br>
            <a:r>
              <a:rPr lang="de-DE" dirty="0"/>
              <a:t>Ort, Datum</a:t>
            </a:r>
          </a:p>
        </p:txBody>
      </p:sp>
    </p:spTree>
    <p:extLst>
      <p:ext uri="{BB962C8B-B14F-4D97-AF65-F5344CB8AC3E}">
        <p14:creationId xmlns:p14="http://schemas.microsoft.com/office/powerpoint/2010/main" val="4216643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23279749-AF62-498D-BC14-21E32AA7AC08}"/>
              </a:ext>
            </a:extLst>
          </p:cNvPr>
          <p:cNvSpPr/>
          <p:nvPr userDrawn="1"/>
        </p:nvSpPr>
        <p:spPr>
          <a:xfrm>
            <a:off x="4572000" y="-6584"/>
            <a:ext cx="4572000" cy="68645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616BE4E2-B39C-43B9-AB31-5B1CA941BD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81" y="0"/>
            <a:ext cx="4567794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A69D23B-D59F-4591-AD45-A9E8D9747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606" y="3339001"/>
            <a:ext cx="4575600" cy="3527481"/>
          </a:xfrm>
          <a:prstGeom prst="rect">
            <a:avLst/>
          </a:prstGeom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9614CE9B-4F92-4338-BE50-E12A073D3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51725" y="180000"/>
            <a:ext cx="1440275" cy="1079413"/>
          </a:xfrm>
        </p:spPr>
        <p:txBody>
          <a:bodyPr anchor="ctr"/>
          <a:lstStyle>
            <a:lvl1pPr algn="r">
              <a:lnSpc>
                <a:spcPct val="100000"/>
              </a:lnSpc>
              <a:defRPr sz="9000" b="1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02</a:t>
            </a:r>
            <a:endParaRPr lang="de-CH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73C14678-388F-40C5-A0E6-7BD104EFEB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6000" y="1269000"/>
            <a:ext cx="3996000" cy="432000"/>
          </a:xfrm>
        </p:spPr>
        <p:txBody>
          <a:bodyPr>
            <a:noAutofit/>
          </a:bodyPr>
          <a:lstStyle>
            <a:lvl1pPr marL="0" indent="0" algn="r">
              <a:lnSpc>
                <a:spcPts val="2600"/>
              </a:lnSpc>
              <a:buFont typeface="Arial" panose="020B0604020202020204" pitchFamily="34" charset="0"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98B2249-8926-42A9-9718-EB468292F3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606" y="3339001"/>
            <a:ext cx="4575600" cy="352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8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23279749-AF62-498D-BC14-21E32AA7AC08}"/>
              </a:ext>
            </a:extLst>
          </p:cNvPr>
          <p:cNvSpPr/>
          <p:nvPr userDrawn="1"/>
        </p:nvSpPr>
        <p:spPr>
          <a:xfrm>
            <a:off x="-7806" y="0"/>
            <a:ext cx="4579806" cy="6864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616BE4E2-B39C-43B9-AB31-5B1CA941BD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9000"/>
            <a:ext cx="4569619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A69D23B-D59F-4591-AD45-A9E8D9747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806" y="3339001"/>
            <a:ext cx="4579806" cy="3527480"/>
          </a:xfrm>
          <a:prstGeom prst="rect">
            <a:avLst/>
          </a:prstGeom>
        </p:spPr>
      </p:pic>
      <p:sp>
        <p:nvSpPr>
          <p:cNvPr id="9" name="Textplatzhalter 14">
            <a:extLst>
              <a:ext uri="{FF2B5EF4-FFF2-40B4-BE49-F238E27FC236}">
                <a16:creationId xmlns:a16="http://schemas.microsoft.com/office/drawing/2014/main" id="{5C2E67CE-8574-4973-BF30-B16FC1BAE9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00" y="1268413"/>
            <a:ext cx="3996000" cy="432000"/>
          </a:xfrm>
        </p:spPr>
        <p:txBody>
          <a:bodyPr>
            <a:noAutofit/>
          </a:bodyPr>
          <a:lstStyle>
            <a:lvl1pPr marL="0" indent="0" algn="r">
              <a:lnSpc>
                <a:spcPts val="2600"/>
              </a:lnSpc>
              <a:buFont typeface="Arial" panose="020B0604020202020204" pitchFamily="34" charset="0"/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7313DC1-E4EC-4200-B652-CE172381FF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6000" y="180000"/>
            <a:ext cx="1440000" cy="108000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9000" b="1"/>
            </a:lvl1pPr>
          </a:lstStyle>
          <a:p>
            <a:r>
              <a:rPr lang="de-DE" dirty="0"/>
              <a:t>02</a:t>
            </a:r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A8C1DF2-4068-47BD-882A-B792231F94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806" y="3339001"/>
            <a:ext cx="4579806" cy="352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4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23279749-AF62-498D-BC14-21E32AA7AC08}"/>
              </a:ext>
            </a:extLst>
          </p:cNvPr>
          <p:cNvSpPr/>
          <p:nvPr userDrawn="1"/>
        </p:nvSpPr>
        <p:spPr>
          <a:xfrm>
            <a:off x="4572000" y="0"/>
            <a:ext cx="4572000" cy="68645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D15D52B-77F6-4C09-90FC-3FBEB0B9C0EF}"/>
              </a:ext>
            </a:extLst>
          </p:cNvPr>
          <p:cNvSpPr/>
          <p:nvPr/>
        </p:nvSpPr>
        <p:spPr>
          <a:xfrm>
            <a:off x="-6350" y="0"/>
            <a:ext cx="4578350" cy="6864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E5C3F94-D557-4EA4-94B3-B82F2B8614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984" y="4238999"/>
            <a:ext cx="3414200" cy="2627481"/>
          </a:xfrm>
          <a:prstGeom prst="rect">
            <a:avLst/>
          </a:prstGeom>
        </p:spPr>
      </p:pic>
      <p:sp>
        <p:nvSpPr>
          <p:cNvPr id="9" name="Textplatzhalter 14">
            <a:extLst>
              <a:ext uri="{FF2B5EF4-FFF2-40B4-BE49-F238E27FC236}">
                <a16:creationId xmlns:a16="http://schemas.microsoft.com/office/drawing/2014/main" id="{CCEEF90F-54B8-47D5-80A6-01FBAD718B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6000" y="1268413"/>
            <a:ext cx="3996000" cy="432587"/>
          </a:xfrm>
        </p:spPr>
        <p:txBody>
          <a:bodyPr>
            <a:noAutofit/>
          </a:bodyPr>
          <a:lstStyle>
            <a:lvl1pPr marL="0" indent="0" algn="r">
              <a:lnSpc>
                <a:spcPts val="2600"/>
              </a:lnSpc>
              <a:buFont typeface="Arial" panose="020B0604020202020204" pitchFamily="34" charset="0"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87D85DD1-767B-438E-A490-0C7FE2E52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51725" y="180000"/>
            <a:ext cx="1440275" cy="1079499"/>
          </a:xfrm>
        </p:spPr>
        <p:txBody>
          <a:bodyPr anchor="ctr"/>
          <a:lstStyle>
            <a:lvl1pPr algn="r">
              <a:lnSpc>
                <a:spcPct val="100000"/>
              </a:lnSpc>
              <a:defRPr sz="9000" b="1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02</a:t>
            </a:r>
            <a:endParaRPr lang="de-CH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DCF2BEB-8F9A-40E8-B258-2D2A7BF38B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984" y="4238999"/>
            <a:ext cx="3414200" cy="262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0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23279749-AF62-498D-BC14-21E32AA7AC08}"/>
              </a:ext>
            </a:extLst>
          </p:cNvPr>
          <p:cNvSpPr/>
          <p:nvPr userDrawn="1"/>
        </p:nvSpPr>
        <p:spPr>
          <a:xfrm>
            <a:off x="0" y="0"/>
            <a:ext cx="4572000" cy="68645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5A6ECB9-A0FE-4C5A-A66E-8D15DEB3D365}"/>
              </a:ext>
            </a:extLst>
          </p:cNvPr>
          <p:cNvSpPr/>
          <p:nvPr userDrawn="1"/>
        </p:nvSpPr>
        <p:spPr>
          <a:xfrm>
            <a:off x="4572000" y="0"/>
            <a:ext cx="4572000" cy="6864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F8E975B-C3D6-410C-9082-1ADC620C03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7080" y="4238999"/>
            <a:ext cx="3419475" cy="2627481"/>
          </a:xfrm>
          <a:prstGeom prst="rect">
            <a:avLst/>
          </a:prstGeom>
        </p:spPr>
      </p:pic>
      <p:sp>
        <p:nvSpPr>
          <p:cNvPr id="9" name="Textplatzhalter 14">
            <a:extLst>
              <a:ext uri="{FF2B5EF4-FFF2-40B4-BE49-F238E27FC236}">
                <a16:creationId xmlns:a16="http://schemas.microsoft.com/office/drawing/2014/main" id="{42541721-3C47-4BB9-A5B9-5184DA3808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00" y="1268413"/>
            <a:ext cx="3996000" cy="432000"/>
          </a:xfrm>
        </p:spPr>
        <p:txBody>
          <a:bodyPr>
            <a:noAutofit/>
          </a:bodyPr>
          <a:lstStyle>
            <a:lvl1pPr marL="0" indent="0" algn="r">
              <a:lnSpc>
                <a:spcPts val="2600"/>
              </a:lnSpc>
              <a:buFont typeface="Arial" panose="020B0604020202020204" pitchFamily="34" charset="0"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D89551A6-09F8-4081-9BB1-04DB41E76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6000" y="180000"/>
            <a:ext cx="1440000" cy="108000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9000" b="1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02</a:t>
            </a:r>
            <a:endParaRPr lang="de-CH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D50841C-DC12-44EE-9BD7-CFD89D418B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7080" y="4238999"/>
            <a:ext cx="3419475" cy="262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23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sverzeichni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85D57-593F-4DD1-B9B4-A8A11602EA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413" y="194927"/>
            <a:ext cx="8639175" cy="64168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Inhaltsverzeichnis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8DFF4-9296-4D04-8B9D-380F43D7C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32175" y="6441160"/>
            <a:ext cx="1139825" cy="180000"/>
          </a:xfrm>
          <a:prstGeom prst="rect">
            <a:avLst/>
          </a:prstGeom>
        </p:spPr>
        <p:txBody>
          <a:bodyPr/>
          <a:lstStyle/>
          <a:p>
            <a:fld id="{4ED3A379-157D-4EC2-A2BB-2355187F46DA}" type="datetime1">
              <a:rPr lang="de-CH" smtClean="0"/>
              <a:t>24.05.2022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02890F-B212-4785-827F-E4B7AB31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2414" y="6441160"/>
            <a:ext cx="3179761" cy="18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USB Vorlage 2020 4:3 Türkis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CEF308-3909-4DB7-8C6A-ABA2124D6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DA93-AE68-488B-B781-52B07F9532B1}" type="slidenum">
              <a:rPr lang="de-CH" smtClean="0"/>
              <a:t>‹Nr.›</a:t>
            </a:fld>
            <a:endParaRPr lang="de-CH"/>
          </a:p>
        </p:txBody>
      </p:sp>
      <p:pic>
        <p:nvPicPr>
          <p:cNvPr id="10" name="Grafik 9" descr="Ein Bild, das Zeichnung, Teller enthält.&#10;&#10;Automatisch generierte Beschreibung">
            <a:extLst>
              <a:ext uri="{FF2B5EF4-FFF2-40B4-BE49-F238E27FC236}">
                <a16:creationId xmlns:a16="http://schemas.microsoft.com/office/drawing/2014/main" id="{50EB0BDE-EFA1-4FBC-AE58-A5C0AFCE43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366" y="6381000"/>
            <a:ext cx="1675634" cy="288000"/>
          </a:xfrm>
          <a:prstGeom prst="rect">
            <a:avLst/>
          </a:prstGeom>
        </p:spPr>
      </p:pic>
      <p:sp>
        <p:nvSpPr>
          <p:cNvPr id="14" name="Tabellenplatzhalter 13">
            <a:extLst>
              <a:ext uri="{FF2B5EF4-FFF2-40B4-BE49-F238E27FC236}">
                <a16:creationId xmlns:a16="http://schemas.microsoft.com/office/drawing/2014/main" id="{40BAD03C-2D71-44EA-8E98-9C057835902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252413" y="1268413"/>
            <a:ext cx="8639175" cy="49688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Tabelle durch Klicken auf Symbol hinzufügen</a:t>
            </a:r>
            <a:endParaRPr lang="de-CH" dirty="0"/>
          </a:p>
        </p:txBody>
      </p:sp>
      <p:pic>
        <p:nvPicPr>
          <p:cNvPr id="8" name="Grafik 7" descr="Ein Bild, das Zeichnung, Teller enthält.&#10;&#10;Automatisch generierte Beschreibung">
            <a:extLst>
              <a:ext uri="{FF2B5EF4-FFF2-40B4-BE49-F238E27FC236}">
                <a16:creationId xmlns:a16="http://schemas.microsoft.com/office/drawing/2014/main" id="{1E3FDAD6-040D-4E42-B306-EDC2B3254B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366" y="6381000"/>
            <a:ext cx="167563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85D57-593F-4DD1-B9B4-A8A11602EA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413" y="194927"/>
            <a:ext cx="8639175" cy="64168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Inhaltsverzeichnis</a:t>
            </a:r>
            <a:endParaRPr lang="de-CH" dirty="0"/>
          </a:p>
        </p:txBody>
      </p:sp>
      <p:pic>
        <p:nvPicPr>
          <p:cNvPr id="10" name="Grafik 9" descr="Ein Bild, das Zeichnung, Teller enthält.&#10;&#10;Automatisch generierte Beschreibung">
            <a:extLst>
              <a:ext uri="{FF2B5EF4-FFF2-40B4-BE49-F238E27FC236}">
                <a16:creationId xmlns:a16="http://schemas.microsoft.com/office/drawing/2014/main" id="{50EB0BDE-EFA1-4FBC-AE58-A5C0AFCE43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366" y="261000"/>
            <a:ext cx="1675634" cy="288000"/>
          </a:xfrm>
          <a:prstGeom prst="rect">
            <a:avLst/>
          </a:prstGeom>
        </p:spPr>
      </p:pic>
      <p:sp>
        <p:nvSpPr>
          <p:cNvPr id="14" name="Tabellenplatzhalter 13">
            <a:extLst>
              <a:ext uri="{FF2B5EF4-FFF2-40B4-BE49-F238E27FC236}">
                <a16:creationId xmlns:a16="http://schemas.microsoft.com/office/drawing/2014/main" id="{40BAD03C-2D71-44EA-8E98-9C057835902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252413" y="1268413"/>
            <a:ext cx="8639587" cy="21605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Tabelle durch Klicken auf Symbol hinzufügen</a:t>
            </a:r>
            <a:endParaRPr lang="de-CH" dirty="0"/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8CF39748-E63C-419F-A030-196553632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860800"/>
            <a:ext cx="9144000" cy="2997199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9" name="Bildplatzhalter 11">
            <a:extLst>
              <a:ext uri="{FF2B5EF4-FFF2-40B4-BE49-F238E27FC236}">
                <a16:creationId xmlns:a16="http://schemas.microsoft.com/office/drawing/2014/main" id="{159A39FE-7879-423C-99D6-AA5635D200ED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5806156" y="4292600"/>
            <a:ext cx="3335487" cy="2571984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 </a:t>
            </a:r>
          </a:p>
        </p:txBody>
      </p:sp>
      <p:pic>
        <p:nvPicPr>
          <p:cNvPr id="7" name="Grafik 6" descr="Ein Bild, das Zeichnung, Teller enthält.&#10;&#10;Automatisch generierte Beschreibung">
            <a:extLst>
              <a:ext uri="{FF2B5EF4-FFF2-40B4-BE49-F238E27FC236}">
                <a16:creationId xmlns:a16="http://schemas.microsoft.com/office/drawing/2014/main" id="{A13FAC70-23FA-4207-8FA9-23D161B49F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366" y="261000"/>
            <a:ext cx="167563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2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AA82482-B1CC-4B5A-87DE-64E3FA882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94927"/>
            <a:ext cx="8639175" cy="64168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A4A949-57EC-41C3-BFF5-B8314FA6C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414" y="1268413"/>
            <a:ext cx="8639174" cy="49688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A538D8-965A-40B0-BABB-6D5E1D0CF3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0000" y="6480000"/>
            <a:ext cx="1139825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2C65DA93-AE68-488B-B781-52B07F9532B1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9917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hf hdr="0"/>
  <p:txStyles>
    <p:titleStyle>
      <a:lvl1pPr algn="l" defTabSz="685800" rtl="0" eaLnBrk="1" latinLnBrk="0" hangingPunct="1">
        <a:lnSpc>
          <a:spcPts val="3000"/>
        </a:lnSpc>
        <a:spcBef>
          <a:spcPct val="0"/>
        </a:spcBef>
        <a:buNone/>
        <a:defRPr sz="26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6000" marR="0" indent="-216000" algn="l" defTabSz="914400" rtl="0" eaLnBrk="1" fontAlgn="auto" latinLnBrk="0" hangingPunct="1">
        <a:lnSpc>
          <a:spcPts val="2200"/>
        </a:lnSpc>
        <a:spcBef>
          <a:spcPts val="0"/>
        </a:spcBef>
        <a:spcAft>
          <a:spcPts val="900"/>
        </a:spcAft>
        <a:buClr>
          <a:schemeClr val="tx2"/>
        </a:buClr>
        <a:buSzTx/>
        <a:buFont typeface="Wingdings" panose="05000000000000000000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marR="0" indent="-216000" algn="l" defTabSz="914400" rtl="0" eaLnBrk="1" fontAlgn="auto" latinLnBrk="0" hangingPunct="1">
        <a:lnSpc>
          <a:spcPts val="1900"/>
        </a:lnSpc>
        <a:spcBef>
          <a:spcPts val="0"/>
        </a:spcBef>
        <a:spcAft>
          <a:spcPts val="900"/>
        </a:spcAft>
        <a:buClr>
          <a:schemeClr val="tx2"/>
        </a:buClr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marR="0" indent="-216000" algn="l" defTabSz="914400" rtl="0" eaLnBrk="1" fontAlgn="auto" latinLnBrk="0" hangingPunct="1">
        <a:lnSpc>
          <a:spcPts val="1700"/>
        </a:lnSpc>
        <a:spcBef>
          <a:spcPts val="0"/>
        </a:spcBef>
        <a:spcAft>
          <a:spcPts val="900"/>
        </a:spcAft>
        <a:buClr>
          <a:schemeClr val="tx2"/>
        </a:buClr>
        <a:buSzTx/>
        <a:buFont typeface="Wingdings" panose="05000000000000000000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marR="0" indent="-216000" algn="l" defTabSz="914400" rtl="0" eaLnBrk="1" fontAlgn="auto" latinLnBrk="0" hangingPunct="1">
        <a:lnSpc>
          <a:spcPts val="1700"/>
        </a:lnSpc>
        <a:spcBef>
          <a:spcPts val="0"/>
        </a:spcBef>
        <a:spcAft>
          <a:spcPts val="900"/>
        </a:spcAft>
        <a:buClr>
          <a:schemeClr val="tx2"/>
        </a:buClr>
        <a:buSzTx/>
        <a:buFont typeface="Wingdings" panose="05000000000000000000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marR="0" indent="-216000" algn="l" defTabSz="914400" rtl="0" eaLnBrk="1" fontAlgn="auto" latinLnBrk="0" hangingPunct="1">
        <a:lnSpc>
          <a:spcPts val="1700"/>
        </a:lnSpc>
        <a:spcBef>
          <a:spcPts val="0"/>
        </a:spcBef>
        <a:spcAft>
          <a:spcPts val="900"/>
        </a:spcAft>
        <a:buClr>
          <a:schemeClr val="tx2"/>
        </a:buClr>
        <a:buSzTx/>
        <a:buFont typeface="Wingdings" panose="05000000000000000000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15" pos="7213">
          <p15:clr>
            <a:srgbClr val="F26B43"/>
          </p15:clr>
        </p15:guide>
        <p15:guide id="39" pos="3606" userDrawn="1">
          <p15:clr>
            <a:srgbClr val="F26B43"/>
          </p15:clr>
        </p15:guide>
        <p15:guide id="40" pos="5057" userDrawn="1">
          <p15:clr>
            <a:srgbClr val="F26B43"/>
          </p15:clr>
        </p15:guide>
        <p15:guide id="41" orient="horz" pos="1071" userDrawn="1">
          <p15:clr>
            <a:srgbClr val="F26B43"/>
          </p15:clr>
        </p15:guide>
        <p15:guide id="42" orient="horz" pos="3249" userDrawn="1">
          <p15:clr>
            <a:srgbClr val="F26B43"/>
          </p15:clr>
        </p15:guide>
        <p15:guide id="43" pos="2154" userDrawn="1">
          <p15:clr>
            <a:srgbClr val="F26B43"/>
          </p15:clr>
        </p15:guide>
        <p15:guide id="44" orient="horz" pos="2704" userDrawn="1">
          <p15:clr>
            <a:srgbClr val="F26B43"/>
          </p15:clr>
        </p15:guide>
        <p15:guide id="45" orient="horz" pos="3793" userDrawn="1">
          <p15:clr>
            <a:srgbClr val="F26B43"/>
          </p15:clr>
        </p15:guide>
        <p15:guide id="46" orient="horz" pos="1616" userDrawn="1">
          <p15:clr>
            <a:srgbClr val="F26B43"/>
          </p15:clr>
        </p15:guide>
        <p15:guide id="47" orient="horz" pos="527" userDrawn="1">
          <p15:clr>
            <a:srgbClr val="F26B43"/>
          </p15:clr>
        </p15:guide>
        <p15:guide id="48" pos="4331" userDrawn="1">
          <p15:clr>
            <a:srgbClr val="F26B43"/>
          </p15:clr>
        </p15:guide>
        <p15:guide id="49" pos="2880" userDrawn="1">
          <p15:clr>
            <a:srgbClr val="F26B43"/>
          </p15:clr>
        </p15:guide>
        <p15:guide id="50" pos="1429" userDrawn="1">
          <p15:clr>
            <a:srgbClr val="F26B43"/>
          </p15:clr>
        </p15:guide>
        <p15:guide id="51" pos="703" userDrawn="1">
          <p15:clr>
            <a:srgbClr val="F26B43"/>
          </p15:clr>
        </p15:guide>
        <p15:guide id="52" orient="horz" pos="255" userDrawn="1">
          <p15:clr>
            <a:srgbClr val="F26B43"/>
          </p15:clr>
        </p15:guide>
        <p15:guide id="53" orient="horz" pos="4110" userDrawn="1">
          <p15:clr>
            <a:srgbClr val="F26B43"/>
          </p15:clr>
        </p15:guide>
        <p15:guide id="54" pos="5420" userDrawn="1">
          <p15:clr>
            <a:srgbClr val="F26B43"/>
          </p15:clr>
        </p15:guide>
        <p15:guide id="55" pos="340" userDrawn="1">
          <p15:clr>
            <a:srgbClr val="F26B43"/>
          </p15:clr>
        </p15:guide>
        <p15:guide id="56" pos="3243" userDrawn="1">
          <p15:clr>
            <a:srgbClr val="F26B43"/>
          </p15:clr>
        </p15:guide>
        <p15:guide id="57" pos="3969" userDrawn="1">
          <p15:clr>
            <a:srgbClr val="F26B43"/>
          </p15:clr>
        </p15:guide>
        <p15:guide id="58" pos="4694" userDrawn="1">
          <p15:clr>
            <a:srgbClr val="F26B43"/>
          </p15:clr>
        </p15:guide>
        <p15:guide id="59" pos="5601" userDrawn="1">
          <p15:clr>
            <a:srgbClr val="F26B43"/>
          </p15:clr>
        </p15:guide>
        <p15:guide id="60" pos="2517" userDrawn="1">
          <p15:clr>
            <a:srgbClr val="F26B43"/>
          </p15:clr>
        </p15:guide>
        <p15:guide id="61" pos="1791" userDrawn="1">
          <p15:clr>
            <a:srgbClr val="F26B43"/>
          </p15:clr>
        </p15:guide>
        <p15:guide id="62" pos="1066" userDrawn="1">
          <p15:clr>
            <a:srgbClr val="F26B43"/>
          </p15:clr>
        </p15:guide>
        <p15:guide id="63" pos="159" userDrawn="1">
          <p15:clr>
            <a:srgbClr val="F26B43"/>
          </p15:clr>
        </p15:guide>
        <p15:guide id="64" orient="horz" pos="1888" userDrawn="1">
          <p15:clr>
            <a:srgbClr val="F26B43"/>
          </p15:clr>
        </p15:guide>
        <p15:guide id="65" orient="horz" pos="1344" userDrawn="1">
          <p15:clr>
            <a:srgbClr val="F26B43"/>
          </p15:clr>
        </p15:guide>
        <p15:guide id="66" orient="horz" pos="2432" userDrawn="1">
          <p15:clr>
            <a:srgbClr val="F26B43"/>
          </p15:clr>
        </p15:guide>
        <p15:guide id="67" orient="horz" pos="2976" userDrawn="1">
          <p15:clr>
            <a:srgbClr val="F26B43"/>
          </p15:clr>
        </p15:guide>
        <p15:guide id="68" orient="horz" pos="3521" userDrawn="1">
          <p15:clr>
            <a:srgbClr val="F26B43"/>
          </p15:clr>
        </p15:guide>
        <p15:guide id="69" orient="horz" pos="799" userDrawn="1">
          <p15:clr>
            <a:srgbClr val="F26B43"/>
          </p15:clr>
        </p15:guide>
        <p15:guide id="70" orient="horz" pos="119" userDrawn="1">
          <p15:clr>
            <a:srgbClr val="F26B43"/>
          </p15:clr>
        </p15:guide>
        <p15:guide id="71" orient="horz" pos="3929" userDrawn="1">
          <p15:clr>
            <a:srgbClr val="F26B43"/>
          </p15:clr>
        </p15:guide>
        <p15:guide id="72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441E67A-44F9-47B5-8183-16F8187BB6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 smtClean="0"/>
              <a:t>Herzchirurgie</a:t>
            </a:r>
            <a:endParaRPr lang="de-CH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400CCDE3-377E-4A74-B241-1679BE825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03</a:t>
            </a:r>
            <a:endParaRPr lang="de-CH" dirty="0"/>
          </a:p>
        </p:txBody>
      </p:sp>
      <p:pic>
        <p:nvPicPr>
          <p:cNvPr id="8" name="Bildplatzhalter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0" t="4084" r="20408" b="2498"/>
          <a:stretch/>
        </p:blipFill>
        <p:spPr>
          <a:xfrm>
            <a:off x="4567635" y="0"/>
            <a:ext cx="4594653" cy="6858000"/>
          </a:xfrm>
        </p:spPr>
      </p:pic>
    </p:spTree>
    <p:extLst>
      <p:ext uri="{BB962C8B-B14F-4D97-AF65-F5344CB8AC3E}">
        <p14:creationId xmlns:p14="http://schemas.microsoft.com/office/powerpoint/2010/main" val="134589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493E8EB2-F87E-44BE-8D21-EAE6F2135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59999"/>
            <a:ext cx="4184400" cy="900001"/>
          </a:xfrm>
        </p:spPr>
        <p:txBody>
          <a:bodyPr anchor="t">
            <a:noAutofit/>
          </a:bodyPr>
          <a:lstStyle/>
          <a:p>
            <a:pPr>
              <a:lnSpc>
                <a:spcPts val="1200"/>
              </a:lnSpc>
              <a:spcBef>
                <a:spcPts val="0"/>
              </a:spcBef>
            </a:pPr>
            <a:r>
              <a:rPr lang="de-DE" sz="2400" b="1" dirty="0">
                <a:cs typeface="Arial" panose="020B0604020202020204" pitchFamily="34" charset="0"/>
              </a:rPr>
              <a:t/>
            </a:r>
            <a:br>
              <a:rPr lang="de-DE" sz="2400" b="1" dirty="0">
                <a:cs typeface="Arial" panose="020B0604020202020204" pitchFamily="34" charset="0"/>
              </a:rPr>
            </a:br>
            <a:r>
              <a:rPr lang="de-DE" sz="2400" b="1" dirty="0" smtClean="0">
                <a:cs typeface="Arial" panose="020B0604020202020204" pitchFamily="34" charset="0"/>
              </a:rPr>
              <a:t>Herzchirurgie</a:t>
            </a:r>
            <a:r>
              <a:rPr lang="de-DE" sz="2400" dirty="0">
                <a:cs typeface="Arial" panose="020B0604020202020204" pitchFamily="34" charset="0"/>
              </a:rPr>
              <a:t/>
            </a:r>
            <a:br>
              <a:rPr lang="de-DE" sz="2400" dirty="0">
                <a:cs typeface="Arial" panose="020B0604020202020204" pitchFamily="34" charset="0"/>
              </a:rPr>
            </a:br>
            <a:r>
              <a:rPr lang="de-DE" sz="2400" dirty="0" smtClean="0">
                <a:cs typeface="Arial" panose="020B0604020202020204" pitchFamily="34" charset="0"/>
              </a:rPr>
              <a:t/>
            </a:r>
            <a:br>
              <a:rPr lang="de-DE" sz="2400" dirty="0" smtClean="0">
                <a:cs typeface="Arial" panose="020B0604020202020204" pitchFamily="34" charset="0"/>
              </a:rPr>
            </a:br>
            <a:r>
              <a:rPr lang="de-DE" sz="1000" i="1" dirty="0" smtClean="0">
                <a:solidFill>
                  <a:schemeClr val="tx1"/>
                </a:solidFill>
              </a:rPr>
              <a:t>Leiter</a:t>
            </a:r>
            <a:r>
              <a:rPr lang="de-DE" sz="1000" i="1" dirty="0">
                <a:solidFill>
                  <a:schemeClr val="tx1"/>
                </a:solidFill>
              </a:rPr>
              <a:t>: Prof. Friedrich Eckstein, Prof. Oliver </a:t>
            </a:r>
            <a:r>
              <a:rPr lang="de-DE" sz="1000" i="1" dirty="0" smtClean="0">
                <a:solidFill>
                  <a:schemeClr val="tx1"/>
                </a:solidFill>
              </a:rPr>
              <a:t>Reuthebuch, </a:t>
            </a:r>
            <a:br>
              <a:rPr lang="de-DE" sz="1000" i="1" dirty="0" smtClean="0">
                <a:solidFill>
                  <a:schemeClr val="tx1"/>
                </a:solidFill>
              </a:rPr>
            </a:br>
            <a:r>
              <a:rPr lang="de-DE" sz="1000" i="1" dirty="0" smtClean="0">
                <a:solidFill>
                  <a:schemeClr val="tx1"/>
                </a:solidFill>
              </a:rPr>
              <a:t>Prof</a:t>
            </a:r>
            <a:r>
              <a:rPr lang="de-DE" sz="1000" i="1" dirty="0">
                <a:solidFill>
                  <a:schemeClr val="tx1"/>
                </a:solidFill>
              </a:rPr>
              <a:t>. Denis </a:t>
            </a:r>
            <a:r>
              <a:rPr lang="de-DE" sz="1000" i="1" dirty="0" err="1">
                <a:solidFill>
                  <a:schemeClr val="tx1"/>
                </a:solidFill>
              </a:rPr>
              <a:t>Berdajs</a:t>
            </a:r>
            <a:endParaRPr lang="de-DE" sz="1000" i="1" dirty="0">
              <a:solidFill>
                <a:schemeClr val="tx1"/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4B87DC-8D7C-4B17-AEB6-23318F0E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DA93-AE68-488B-B781-52B07F9532B1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914B5888-D2D5-4F18-B1EB-1F7B7F542E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60000" y="2160000"/>
            <a:ext cx="4032000" cy="2224141"/>
          </a:xfrm>
        </p:spPr>
        <p:txBody>
          <a:bodyPr lIns="36000">
            <a:normAutofit/>
          </a:bodyPr>
          <a:lstStyle/>
          <a:p>
            <a:r>
              <a:rPr lang="de-CH" sz="1400" dirty="0"/>
              <a:t>Unser Team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de-CH" sz="1000" b="0" dirty="0">
                <a:solidFill>
                  <a:schemeClr val="tx1"/>
                </a:solidFill>
              </a:rPr>
              <a:t>Prof. Friedrich Eckstein (Leiter)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de-CH" sz="1000" b="0" dirty="0">
                <a:solidFill>
                  <a:schemeClr val="tx1"/>
                </a:solidFill>
              </a:rPr>
              <a:t>Prof. Oliver </a:t>
            </a:r>
            <a:r>
              <a:rPr lang="de-CH" sz="1000" b="0" dirty="0" err="1">
                <a:solidFill>
                  <a:schemeClr val="tx1"/>
                </a:solidFill>
              </a:rPr>
              <a:t>Reuthebuch</a:t>
            </a:r>
            <a:endParaRPr lang="de-CH" sz="1000" b="0" dirty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de-CH" sz="1000" b="0" dirty="0">
                <a:solidFill>
                  <a:schemeClr val="tx1"/>
                </a:solidFill>
              </a:rPr>
              <a:t>Prof. Denis </a:t>
            </a:r>
            <a:r>
              <a:rPr lang="de-CH" sz="1000" b="0" dirty="0" err="1">
                <a:solidFill>
                  <a:schemeClr val="tx1"/>
                </a:solidFill>
              </a:rPr>
              <a:t>Berdajs</a:t>
            </a:r>
            <a:endParaRPr lang="de-CH" sz="1000" b="0" dirty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de-CH" sz="1000" b="0" dirty="0">
                <a:solidFill>
                  <a:schemeClr val="tx1"/>
                </a:solidFill>
              </a:rPr>
              <a:t>PD Dr. Anna Marsano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de-CH" sz="1000" b="0" dirty="0">
                <a:solidFill>
                  <a:schemeClr val="tx1"/>
                </a:solidFill>
              </a:rPr>
              <a:t>Dr. Luca Koechlin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de-CH" sz="1000" b="0" dirty="0" smtClean="0">
                <a:solidFill>
                  <a:schemeClr val="tx1"/>
                </a:solidFill>
              </a:rPr>
              <a:t>Dr</a:t>
            </a:r>
            <a:r>
              <a:rPr lang="de-CH" sz="1000" b="0" dirty="0">
                <a:solidFill>
                  <a:schemeClr val="tx1"/>
                </a:solidFill>
              </a:rPr>
              <a:t>. David Santer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de-CH" sz="1000" b="0" dirty="0" smtClean="0">
                <a:solidFill>
                  <a:schemeClr val="tx1"/>
                </a:solidFill>
              </a:rPr>
              <a:t>Thibault </a:t>
            </a:r>
            <a:r>
              <a:rPr lang="de-CH" sz="1000" b="0" dirty="0">
                <a:solidFill>
                  <a:schemeClr val="tx1"/>
                </a:solidFill>
              </a:rPr>
              <a:t>Schaeffer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de-CH" sz="1000" b="0" dirty="0">
                <a:solidFill>
                  <a:schemeClr val="tx1"/>
                </a:solidFill>
              </a:rPr>
              <a:t>Brigitta </a:t>
            </a:r>
            <a:r>
              <a:rPr lang="de-CH" sz="1000" b="0" dirty="0" err="1">
                <a:solidFill>
                  <a:schemeClr val="tx1"/>
                </a:solidFill>
              </a:rPr>
              <a:t>Gahl</a:t>
            </a:r>
            <a:r>
              <a:rPr lang="de-CH" sz="1000" b="0" dirty="0">
                <a:solidFill>
                  <a:schemeClr val="tx1"/>
                </a:solidFill>
              </a:rPr>
              <a:t>, </a:t>
            </a:r>
            <a:r>
              <a:rPr lang="de-CH" sz="1000" b="0" dirty="0" err="1">
                <a:solidFill>
                  <a:schemeClr val="tx1"/>
                </a:solidFill>
              </a:rPr>
              <a:t>PhD</a:t>
            </a:r>
            <a:r>
              <a:rPr lang="de-CH" sz="1000" b="0" dirty="0">
                <a:solidFill>
                  <a:schemeClr val="tx1"/>
                </a:solidFill>
              </a:rPr>
              <a:t>, Statistikerin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de-CH" sz="1000" b="0" dirty="0">
                <a:solidFill>
                  <a:schemeClr val="tx1"/>
                </a:solidFill>
              </a:rPr>
              <a:t>Thomas </a:t>
            </a:r>
            <a:r>
              <a:rPr lang="de-CH" sz="1000" b="0" dirty="0" err="1">
                <a:solidFill>
                  <a:schemeClr val="tx1"/>
                </a:solidFill>
              </a:rPr>
              <a:t>Doebele</a:t>
            </a:r>
            <a:r>
              <a:rPr lang="de-CH" sz="1000" b="0" dirty="0">
                <a:solidFill>
                  <a:schemeClr val="tx1"/>
                </a:solidFill>
              </a:rPr>
              <a:t>, Kardiotechnik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de-CH" sz="1000" b="0" dirty="0" err="1" smtClean="0">
                <a:solidFill>
                  <a:schemeClr val="tx1"/>
                </a:solidFill>
              </a:rPr>
              <a:t>Bejtush</a:t>
            </a:r>
            <a:r>
              <a:rPr lang="de-CH" sz="1000" b="0" dirty="0" smtClean="0">
                <a:solidFill>
                  <a:schemeClr val="tx1"/>
                </a:solidFill>
              </a:rPr>
              <a:t> </a:t>
            </a:r>
            <a:r>
              <a:rPr lang="de-CH" sz="1000" b="0" dirty="0" err="1">
                <a:solidFill>
                  <a:schemeClr val="tx1"/>
                </a:solidFill>
              </a:rPr>
              <a:t>Rrahmani</a:t>
            </a:r>
            <a:r>
              <a:rPr lang="de-CH" sz="1000" b="0" dirty="0">
                <a:solidFill>
                  <a:schemeClr val="tx1"/>
                </a:solidFill>
              </a:rPr>
              <a:t>, </a:t>
            </a:r>
            <a:r>
              <a:rPr lang="de-CH" sz="1000" b="0" dirty="0" smtClean="0">
                <a:solidFill>
                  <a:schemeClr val="tx1"/>
                </a:solidFill>
              </a:rPr>
              <a:t>Kardiotechnik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de-CH" sz="1000" b="0" dirty="0">
                <a:solidFill>
                  <a:schemeClr val="tx1"/>
                </a:solidFill>
              </a:rPr>
              <a:t>Urs Zenklusen, Kardiotechnik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de-CH" sz="1000" b="0" dirty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de-CH" sz="1000" b="0" dirty="0"/>
          </a:p>
        </p:txBody>
      </p:sp>
      <p:sp>
        <p:nvSpPr>
          <p:cNvPr id="10" name="Inhaltsplatzhalter 13">
            <a:extLst>
              <a:ext uri="{FF2B5EF4-FFF2-40B4-BE49-F238E27FC236}">
                <a16:creationId xmlns:a16="http://schemas.microsoft.com/office/drawing/2014/main" id="{A980A577-9396-4D04-9091-9BD2F547409C}"/>
              </a:ext>
            </a:extLst>
          </p:cNvPr>
          <p:cNvSpPr txBox="1">
            <a:spLocks/>
          </p:cNvSpPr>
          <p:nvPr/>
        </p:nvSpPr>
        <p:spPr>
          <a:xfrm>
            <a:off x="540000" y="1260000"/>
            <a:ext cx="4032000" cy="3124141"/>
          </a:xfrm>
          <a:prstGeom prst="rect">
            <a:avLst/>
          </a:prstGeom>
        </p:spPr>
        <p:txBody>
          <a:bodyPr vert="horz" lIns="0" tIns="0" rIns="36000" bIns="0" rtlCol="0">
            <a:noAutofit/>
          </a:bodyPr>
          <a:lstStyle>
            <a:lvl1pPr marL="216000" marR="0" indent="-2160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marR="0" indent="-21600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marR="0" indent="-21600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marR="0" indent="-21600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marR="0" indent="-21600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1200"/>
              </a:lnSpc>
              <a:spcAft>
                <a:spcPts val="600"/>
              </a:spcAft>
              <a:buNone/>
            </a:pPr>
            <a:r>
              <a:rPr lang="de-DE" sz="1000" dirty="0"/>
              <a:t>Das Spektrum der Forschung der Herzchirurgie war auch im Jahre </a:t>
            </a:r>
            <a:r>
              <a:rPr lang="de-DE" sz="1000" dirty="0" smtClean="0"/>
              <a:t>2021 </a:t>
            </a:r>
            <a:r>
              <a:rPr lang="de-DE" sz="1000" dirty="0"/>
              <a:t>breit aufgestellt. Mit Arbeiten zu direkten klinischen Fragestellungen aber auch mit Themen aus der Grundlagenforschung konnte unser Team wesentliche Publikationen platzieren. </a:t>
            </a:r>
          </a:p>
          <a:p>
            <a:pPr marL="0" indent="0" algn="just">
              <a:lnSpc>
                <a:spcPts val="1200"/>
              </a:lnSpc>
              <a:spcAft>
                <a:spcPts val="600"/>
              </a:spcAft>
              <a:buNone/>
            </a:pPr>
            <a:r>
              <a:rPr lang="de-DE" sz="1000" dirty="0"/>
              <a:t>Basierend auf den von uns erarbeiteten neuen </a:t>
            </a:r>
            <a:r>
              <a:rPr lang="de-DE" sz="1000" dirty="0" err="1"/>
              <a:t>Kardioplegieformen</a:t>
            </a:r>
            <a:r>
              <a:rPr lang="de-DE" sz="1000" dirty="0"/>
              <a:t> konnte die </a:t>
            </a:r>
            <a:r>
              <a:rPr lang="de-DE" sz="1000" dirty="0" err="1"/>
              <a:t>hochprotektive</a:t>
            </a:r>
            <a:r>
              <a:rPr lang="de-DE" sz="1000" dirty="0"/>
              <a:t> Wirkung auf das Myokard bei isolierten </a:t>
            </a:r>
            <a:r>
              <a:rPr lang="de-DE" sz="1000" dirty="0" err="1"/>
              <a:t>aortokoronaren</a:t>
            </a:r>
            <a:r>
              <a:rPr lang="de-DE" sz="1000" dirty="0"/>
              <a:t> </a:t>
            </a:r>
            <a:r>
              <a:rPr lang="de-DE" sz="1000" dirty="0" err="1"/>
              <a:t>Bypassoperationen</a:t>
            </a:r>
            <a:r>
              <a:rPr lang="de-DE" sz="1000" dirty="0"/>
              <a:t> eindrücklich belegt werden.  Die «Basler </a:t>
            </a:r>
            <a:r>
              <a:rPr lang="de-DE" sz="1000" dirty="0" err="1"/>
              <a:t>Microplegie</a:t>
            </a:r>
            <a:r>
              <a:rPr lang="de-DE" sz="1000" dirty="0"/>
              <a:t>» wurde mittlerweile zum Standard bei Eingriffen mit der minimal invasiven Herz-Lungen Maschine (MECC). </a:t>
            </a:r>
            <a:endParaRPr lang="de-DE" sz="1000" dirty="0" smtClean="0"/>
          </a:p>
          <a:p>
            <a:pPr marL="0" indent="0" algn="just">
              <a:lnSpc>
                <a:spcPts val="1200"/>
              </a:lnSpc>
              <a:spcAft>
                <a:spcPts val="0"/>
              </a:spcAft>
              <a:buNone/>
            </a:pPr>
            <a:r>
              <a:rPr lang="de-DE" sz="1000" dirty="0" smtClean="0"/>
              <a:t>Im </a:t>
            </a:r>
            <a:r>
              <a:rPr lang="de-DE" sz="1000" dirty="0"/>
              <a:t>Bereich der chirurgischen Versorgung von Typ A Aorten-</a:t>
            </a:r>
            <a:r>
              <a:rPr lang="de-DE" sz="1000" dirty="0" err="1"/>
              <a:t>Dissektionen</a:t>
            </a:r>
            <a:r>
              <a:rPr lang="de-DE" sz="1000" dirty="0"/>
              <a:t> konnten wir demographische Faktoren identifizieren, die mit der Entstehung dieses lebensbedrohlichen Ereignisses verknüpft sind</a:t>
            </a:r>
            <a:r>
              <a:rPr lang="de-DE" sz="1000" dirty="0" smtClean="0"/>
              <a:t>.</a:t>
            </a:r>
            <a:endParaRPr lang="de-DE" sz="1000" dirty="0"/>
          </a:p>
          <a:p>
            <a:pPr marL="0" indent="0" algn="just">
              <a:lnSpc>
                <a:spcPts val="1200"/>
              </a:lnSpc>
              <a:spcAft>
                <a:spcPts val="0"/>
              </a:spcAft>
              <a:buNone/>
            </a:pPr>
            <a:r>
              <a:rPr lang="de-DE" sz="1000" dirty="0"/>
              <a:t>Zur weiteren Reduktion von Infektionen bei Herzoperationen haben wir den Einfluss der sternalen Durchblutung in der </a:t>
            </a:r>
            <a:r>
              <a:rPr lang="de-DE" sz="1000" dirty="0" err="1"/>
              <a:t>Bypasschirurgie</a:t>
            </a:r>
            <a:r>
              <a:rPr lang="de-DE" sz="1000" dirty="0"/>
              <a:t> mittels Lasermessung und die Korrelation von Verhaltensweisen im OP Saal mit postoperativen Komplikationen klar aufzeigen können. </a:t>
            </a:r>
          </a:p>
          <a:p>
            <a:pPr marL="0" indent="0">
              <a:lnSpc>
                <a:spcPts val="1200"/>
              </a:lnSpc>
              <a:spcAft>
                <a:spcPts val="0"/>
              </a:spcAft>
              <a:buNone/>
            </a:pPr>
            <a:endParaRPr lang="de-DE" sz="1000" dirty="0"/>
          </a:p>
          <a:p>
            <a:pPr marL="0" indent="0">
              <a:lnSpc>
                <a:spcPts val="1200"/>
              </a:lnSpc>
              <a:spcAft>
                <a:spcPts val="0"/>
              </a:spcAft>
              <a:buNone/>
            </a:pPr>
            <a:endParaRPr lang="de-CH" sz="1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7224" r="13625"/>
          <a:stretch/>
        </p:blipFill>
        <p:spPr>
          <a:xfrm>
            <a:off x="4860000" y="0"/>
            <a:ext cx="1823660" cy="180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" t="265" r="32524" b="20107"/>
          <a:stretch/>
        </p:blipFill>
        <p:spPr>
          <a:xfrm>
            <a:off x="6694677" y="0"/>
            <a:ext cx="2460340" cy="1800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" t="43975" r="6100" b="22340"/>
          <a:stretch/>
        </p:blipFill>
        <p:spPr>
          <a:xfrm>
            <a:off x="540000" y="4149294"/>
            <a:ext cx="4009698" cy="219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493E8EB2-F87E-44BE-8D21-EAE6F2135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55193"/>
            <a:ext cx="3959547" cy="1163741"/>
          </a:xfrm>
        </p:spPr>
        <p:txBody>
          <a:bodyPr anchor="t">
            <a:noAutofit/>
          </a:bodyPr>
          <a:lstStyle/>
          <a:p>
            <a:pPr defTabSz="914400">
              <a:lnSpc>
                <a:spcPts val="12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2400" b="1" dirty="0" smtClean="0">
                <a:cs typeface="Arial" panose="020B0604020202020204" pitchFamily="34" charset="0"/>
              </a:rPr>
              <a:t/>
            </a:r>
            <a:br>
              <a:rPr lang="de-DE" sz="2400" b="1" dirty="0" smtClean="0">
                <a:cs typeface="Arial" panose="020B0604020202020204" pitchFamily="34" charset="0"/>
              </a:rPr>
            </a:br>
            <a:r>
              <a:rPr lang="de-DE" sz="2400" b="1" dirty="0" smtClean="0">
                <a:cs typeface="Arial" panose="020B0604020202020204" pitchFamily="34" charset="0"/>
              </a:rPr>
              <a:t>Herzchirurgie</a:t>
            </a:r>
            <a:br>
              <a:rPr lang="de-DE" sz="2400" b="1" dirty="0" smtClean="0">
                <a:cs typeface="Arial" panose="020B0604020202020204" pitchFamily="34" charset="0"/>
              </a:rPr>
            </a:br>
            <a:r>
              <a:rPr lang="de-DE" sz="2400" b="1" dirty="0" smtClean="0">
                <a:cs typeface="Arial" panose="020B0604020202020204" pitchFamily="34" charset="0"/>
              </a:rPr>
              <a:t/>
            </a:r>
            <a:br>
              <a:rPr lang="de-DE" sz="2400" b="1" dirty="0" smtClean="0">
                <a:cs typeface="Arial" panose="020B0604020202020204" pitchFamily="34" charset="0"/>
              </a:rPr>
            </a:br>
            <a:r>
              <a:rPr lang="de-DE" sz="1000" b="1" dirty="0"/>
              <a:t>Cardiac Surgery and Engineering Group</a:t>
            </a:r>
            <a:br>
              <a:rPr lang="de-DE" sz="1000" b="1" dirty="0"/>
            </a:br>
            <a:r>
              <a:rPr lang="de-DE" sz="1000" b="1" dirty="0" smtClean="0"/>
              <a:t/>
            </a:r>
            <a:br>
              <a:rPr lang="de-DE" sz="1000" b="1" dirty="0" smtClean="0"/>
            </a:br>
            <a:r>
              <a:rPr lang="de-CH" sz="1000" i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Leiter</a:t>
            </a:r>
            <a:r>
              <a:rPr lang="de-CH" sz="1000" i="1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: Prof. Friedrich Eckstein,</a:t>
            </a:r>
            <a:r>
              <a:rPr lang="de-CH" sz="10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de-CH" sz="1000" i="1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PD Dr. Anna Marsano, </a:t>
            </a:r>
            <a:r>
              <a:rPr lang="de-CH" sz="1000" i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/>
            </a:r>
            <a:br>
              <a:rPr lang="de-CH" sz="1000" i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</a:br>
            <a:r>
              <a:rPr lang="de-CH" sz="1000" i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Prof</a:t>
            </a:r>
            <a:r>
              <a:rPr lang="de-CH" sz="1000" i="1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. Oliver </a:t>
            </a:r>
            <a:r>
              <a:rPr lang="de-CH" sz="1000" i="1" dirty="0" err="1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Reuthebuch</a:t>
            </a:r>
            <a:endParaRPr lang="de-CH" sz="2400" b="1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914B5888-D2D5-4F18-B1EB-1F7B7F542E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60000" y="2160000"/>
            <a:ext cx="4032000" cy="3150130"/>
          </a:xfrm>
        </p:spPr>
        <p:txBody>
          <a:bodyPr lIns="36000">
            <a:normAutofit/>
          </a:bodyPr>
          <a:lstStyle/>
          <a:p>
            <a:r>
              <a:rPr lang="de-CH" sz="1400" dirty="0"/>
              <a:t>Unser Team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de-CH" sz="1000" b="0" dirty="0">
                <a:solidFill>
                  <a:schemeClr val="tx1"/>
                </a:solidFill>
              </a:rPr>
              <a:t>Prof. Friedrich Eckstein 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de-CH" sz="1000" b="0" dirty="0">
                <a:solidFill>
                  <a:schemeClr val="tx1"/>
                </a:solidFill>
              </a:rPr>
              <a:t>Prof. Oliver Reuthebuch 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de-CH" sz="1000" b="0" dirty="0">
                <a:solidFill>
                  <a:schemeClr val="tx1"/>
                </a:solidFill>
              </a:rPr>
              <a:t>Prof. Denis Berdajs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de-CH" sz="1000" b="0" dirty="0">
                <a:solidFill>
                  <a:schemeClr val="tx1"/>
                </a:solidFill>
              </a:rPr>
              <a:t>PD Dr. Anna Marsano 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de-CH" sz="1000" b="0" dirty="0">
                <a:solidFill>
                  <a:schemeClr val="tx1"/>
                </a:solidFill>
              </a:rPr>
              <a:t>Dr. David Santer 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de-CH" sz="1000" b="0" dirty="0">
                <a:solidFill>
                  <a:schemeClr val="tx1"/>
                </a:solidFill>
              </a:rPr>
              <a:t>Dr Jonathan </a:t>
            </a:r>
            <a:r>
              <a:rPr lang="de-CH" sz="1000" b="0" dirty="0" err="1">
                <a:solidFill>
                  <a:schemeClr val="tx1"/>
                </a:solidFill>
              </a:rPr>
              <a:t>SeguinStefano</a:t>
            </a:r>
            <a:r>
              <a:rPr lang="de-CH" sz="1000" b="0" dirty="0">
                <a:solidFill>
                  <a:schemeClr val="tx1"/>
                </a:solidFill>
              </a:rPr>
              <a:t> </a:t>
            </a:r>
            <a:r>
              <a:rPr lang="de-CH" sz="1000" b="0" dirty="0" err="1">
                <a:solidFill>
                  <a:schemeClr val="tx1"/>
                </a:solidFill>
              </a:rPr>
              <a:t>Gabetti</a:t>
            </a:r>
            <a:r>
              <a:rPr lang="de-CH" sz="1000" b="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de-CH" sz="1000" b="0" dirty="0">
                <a:solidFill>
                  <a:schemeClr val="tx1"/>
                </a:solidFill>
              </a:rPr>
              <a:t>Deborah Fusco 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de-CH" sz="1000" b="0" dirty="0">
                <a:solidFill>
                  <a:schemeClr val="tx1"/>
                </a:solidFill>
              </a:rPr>
              <a:t>Gregory Reid 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de-CH" sz="1000" b="0" dirty="0">
                <a:solidFill>
                  <a:schemeClr val="tx1"/>
                </a:solidFill>
              </a:rPr>
              <a:t>Antonio Sileo 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de-CH" sz="1000" b="0" dirty="0">
                <a:solidFill>
                  <a:schemeClr val="tx1"/>
                </a:solidFill>
              </a:rPr>
              <a:t>Laia Gili Sole 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de-CH" sz="1000" b="0" dirty="0">
                <a:solidFill>
                  <a:schemeClr val="tx1"/>
                </a:solidFill>
              </a:rPr>
              <a:t>Fabian Züger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de-CH" sz="1000" b="0" dirty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de-CH" sz="1000" b="0" dirty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de-CH" sz="1000" b="0" dirty="0">
              <a:solidFill>
                <a:srgbClr val="FF0000"/>
              </a:solidFill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de-CH" sz="1000" b="0" dirty="0">
              <a:solidFill>
                <a:srgbClr val="FF0000"/>
              </a:solidFill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de-CH" sz="1000" b="0" dirty="0">
              <a:solidFill>
                <a:srgbClr val="FF0000"/>
              </a:solidFill>
            </a:endParaRPr>
          </a:p>
        </p:txBody>
      </p:sp>
      <p:sp>
        <p:nvSpPr>
          <p:cNvPr id="10" name="Inhaltsplatzhalter 13">
            <a:extLst>
              <a:ext uri="{FF2B5EF4-FFF2-40B4-BE49-F238E27FC236}">
                <a16:creationId xmlns:a16="http://schemas.microsoft.com/office/drawing/2014/main" id="{A980A577-9396-4D04-9091-9BD2F547409C}"/>
              </a:ext>
            </a:extLst>
          </p:cNvPr>
          <p:cNvSpPr txBox="1">
            <a:spLocks/>
          </p:cNvSpPr>
          <p:nvPr/>
        </p:nvSpPr>
        <p:spPr>
          <a:xfrm>
            <a:off x="540000" y="1592405"/>
            <a:ext cx="4032000" cy="2910753"/>
          </a:xfrm>
          <a:prstGeom prst="rect">
            <a:avLst/>
          </a:prstGeom>
        </p:spPr>
        <p:txBody>
          <a:bodyPr vert="horz" lIns="0" tIns="0" rIns="36000" bIns="0" rtlCol="0">
            <a:noAutofit/>
          </a:bodyPr>
          <a:lstStyle>
            <a:lvl1pPr marL="216000" marR="0" indent="-2160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marR="0" indent="-21600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marR="0" indent="-21600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marR="0" indent="-21600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marR="0" indent="-21600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1200"/>
              </a:lnSpc>
              <a:spcAft>
                <a:spcPts val="600"/>
              </a:spcAft>
              <a:buNone/>
            </a:pPr>
            <a:r>
              <a:rPr lang="de-DE" sz="1000" dirty="0"/>
              <a:t>Die Biowissenschaftliche Gruppe konzentrierte sich bei ihrer </a:t>
            </a:r>
            <a:r>
              <a:rPr lang="de-DE" sz="1000" dirty="0" err="1"/>
              <a:t>Forschungstätigkeit</a:t>
            </a:r>
            <a:r>
              <a:rPr lang="de-DE" sz="1000" dirty="0"/>
              <a:t> 2021 auf drei Hauptthemen: </a:t>
            </a:r>
          </a:p>
          <a:p>
            <a:pPr marL="0" indent="0" algn="just">
              <a:lnSpc>
                <a:spcPts val="1200"/>
              </a:lnSpc>
              <a:spcAft>
                <a:spcPts val="600"/>
              </a:spcAft>
              <a:buNone/>
            </a:pPr>
            <a:r>
              <a:rPr lang="de-DE" sz="1000" dirty="0"/>
              <a:t>Die Entwicklung von Laborbasierten Herzmodellen, um pathologische sowie regenerative Prozesse bei Herzmuskelkrankheiten zu erforschen. Diese Herzmodelle zeichnen sich durch naturnahe Eigenschaften aus, die das </a:t>
            </a:r>
            <a:r>
              <a:rPr lang="de-DE" sz="1000" dirty="0" err="1"/>
              <a:t>natürliche</a:t>
            </a:r>
            <a:r>
              <a:rPr lang="de-DE" sz="1000" dirty="0"/>
              <a:t> Gewebe in seiner drei- dimensionalen Organisation, seiner mechanischen und elektrischen Stimulation nachahmen, sowie die </a:t>
            </a:r>
            <a:r>
              <a:rPr lang="de-DE" sz="1000" dirty="0" err="1"/>
              <a:t>Kontraktilität</a:t>
            </a:r>
            <a:r>
              <a:rPr lang="de-DE" sz="1000" dirty="0"/>
              <a:t> der Herzmuskelzellen verbessern. </a:t>
            </a:r>
          </a:p>
          <a:p>
            <a:pPr marL="0" indent="0" algn="just">
              <a:lnSpc>
                <a:spcPts val="1200"/>
              </a:lnSpc>
              <a:spcAft>
                <a:spcPts val="600"/>
              </a:spcAft>
              <a:buNone/>
            </a:pPr>
            <a:r>
              <a:rPr lang="de-DE" sz="1000" dirty="0"/>
              <a:t>Zellbasierte Stammzelltherapien, die im Rahmen der Behandlung der koronaren Herzkrankheit eine therapeutische </a:t>
            </a:r>
            <a:r>
              <a:rPr lang="de-DE" sz="1000" dirty="0" err="1"/>
              <a:t>Gefässneubildung</a:t>
            </a:r>
            <a:r>
              <a:rPr lang="de-DE" sz="1000" dirty="0"/>
              <a:t> und Stabilisierung der Herzfunktion </a:t>
            </a:r>
            <a:r>
              <a:rPr lang="de-DE" sz="1000" dirty="0" err="1"/>
              <a:t>unterstützen</a:t>
            </a:r>
            <a:r>
              <a:rPr lang="de-DE" sz="1000" dirty="0"/>
              <a:t>. </a:t>
            </a:r>
          </a:p>
          <a:p>
            <a:pPr marL="0" indent="0" algn="just">
              <a:lnSpc>
                <a:spcPts val="1200"/>
              </a:lnSpc>
              <a:spcAft>
                <a:spcPts val="600"/>
              </a:spcAft>
              <a:buNone/>
            </a:pPr>
            <a:r>
              <a:rPr lang="de-DE" sz="1000" dirty="0"/>
              <a:t>Ein </a:t>
            </a:r>
            <a:r>
              <a:rPr lang="de-DE" sz="1000" dirty="0" err="1"/>
              <a:t>Gefässtransplantat</a:t>
            </a:r>
            <a:r>
              <a:rPr lang="de-DE" sz="1000" dirty="0"/>
              <a:t> mit kleinem Durchmesser aus Bakterien- </a:t>
            </a:r>
            <a:r>
              <a:rPr lang="de-DE" sz="1000" dirty="0" err="1"/>
              <a:t>zellulose</a:t>
            </a:r>
            <a:r>
              <a:rPr lang="de-DE" sz="1000" dirty="0"/>
              <a:t> als Ersatz </a:t>
            </a:r>
            <a:r>
              <a:rPr lang="de-DE" sz="1000" dirty="0" err="1"/>
              <a:t>für</a:t>
            </a:r>
            <a:r>
              <a:rPr lang="de-DE" sz="1000" dirty="0"/>
              <a:t> die Koronararterie. Diese </a:t>
            </a:r>
            <a:r>
              <a:rPr lang="de-DE" sz="1000" dirty="0" err="1"/>
              <a:t>könnte</a:t>
            </a:r>
            <a:r>
              <a:rPr lang="de-DE" sz="1000" dirty="0"/>
              <a:t> in Zukunft </a:t>
            </a:r>
            <a:r>
              <a:rPr lang="de-DE" sz="1000" dirty="0" err="1"/>
              <a:t>während</a:t>
            </a:r>
            <a:r>
              <a:rPr lang="de-DE" sz="1000" dirty="0"/>
              <a:t> Bypass-Operationen benutzt werden. </a:t>
            </a:r>
          </a:p>
          <a:p>
            <a:pPr marL="0" indent="0">
              <a:lnSpc>
                <a:spcPts val="1200"/>
              </a:lnSpc>
              <a:spcAft>
                <a:spcPts val="0"/>
              </a:spcAft>
              <a:buNone/>
            </a:pPr>
            <a:endParaRPr lang="de-DE" sz="1000" dirty="0"/>
          </a:p>
          <a:p>
            <a:pPr marL="0" indent="0">
              <a:lnSpc>
                <a:spcPts val="1200"/>
              </a:lnSpc>
              <a:spcAft>
                <a:spcPts val="0"/>
              </a:spcAft>
              <a:buNone/>
            </a:pPr>
            <a:endParaRPr lang="de-CH" sz="10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4B87DC-8D7C-4B17-AEB6-23318F0E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DA93-AE68-488B-B781-52B07F9532B1}" type="slidenum">
              <a:rPr lang="de-CH" smtClean="0"/>
              <a:pPr/>
              <a:t>3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8" t="14915" r="21032" b="16421"/>
          <a:stretch/>
        </p:blipFill>
        <p:spPr>
          <a:xfrm>
            <a:off x="7328848" y="-13648"/>
            <a:ext cx="1851152" cy="173656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" t="28793" r="5095" b="25104"/>
          <a:stretch/>
        </p:blipFill>
        <p:spPr>
          <a:xfrm>
            <a:off x="1" y="4806306"/>
            <a:ext cx="5619749" cy="205169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4" t="-699" r="-3600" b="32611"/>
          <a:stretch/>
        </p:blipFill>
        <p:spPr>
          <a:xfrm flipH="1">
            <a:off x="5322904" y="-19050"/>
            <a:ext cx="2005943" cy="172502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5" t="7039" b="27312"/>
          <a:stretch/>
        </p:blipFill>
        <p:spPr>
          <a:xfrm>
            <a:off x="7334715" y="1750210"/>
            <a:ext cx="1809284" cy="194833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145280" y="4513197"/>
            <a:ext cx="3791712" cy="61672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L="180975" indent="-180975" algn="l">
              <a:lnSpc>
                <a:spcPts val="19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CH" sz="1600" dirty="0" smtClean="0"/>
              <a:t>Text-Inhalt von Anna Marsano geliefert</a:t>
            </a:r>
            <a:endParaRPr lang="de-CH" sz="1600" dirty="0" smtClean="0"/>
          </a:p>
        </p:txBody>
      </p:sp>
    </p:spTree>
    <p:extLst>
      <p:ext uri="{BB962C8B-B14F-4D97-AF65-F5344CB8AC3E}">
        <p14:creationId xmlns:p14="http://schemas.microsoft.com/office/powerpoint/2010/main" val="38678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D6674E60-AA28-4171-B9D3-8790E2EF0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06</a:t>
            </a:r>
            <a:endParaRPr lang="de-CH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D4AAED61-9337-478B-8097-4FBC34D5F8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 smtClean="0"/>
              <a:t>Auszeichnungen</a:t>
            </a:r>
          </a:p>
          <a:p>
            <a:r>
              <a:rPr lang="de-CH" dirty="0" smtClean="0"/>
              <a:t>Dissertationen</a:t>
            </a:r>
            <a:endParaRPr lang="de-CH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9" t="327" r="28556" b="-327"/>
          <a:stretch/>
        </p:blipFill>
        <p:spPr>
          <a:xfrm>
            <a:off x="-33867" y="0"/>
            <a:ext cx="4605595" cy="689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2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493E8EB2-F87E-44BE-8D21-EAE6F2135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1"/>
            <a:ext cx="6336256" cy="35999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CH" sz="2400" b="1" dirty="0" smtClean="0"/>
              <a:t>Auszeichnungen / Dissertationen</a:t>
            </a:r>
            <a:endParaRPr lang="de-DE" sz="2400" b="1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4B87DC-8D7C-4B17-AEB6-23318F0E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DA93-AE68-488B-B781-52B07F9532B1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9E49153D-D1A6-43DB-BA40-B0AF7EDA92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00" y="1014738"/>
            <a:ext cx="6532830" cy="1523563"/>
          </a:xfrm>
        </p:spPr>
        <p:txBody>
          <a:bodyPr wrap="square">
            <a:noAutofit/>
          </a:bodyPr>
          <a:lstStyle/>
          <a:p>
            <a:pPr>
              <a:lnSpc>
                <a:spcPts val="1200"/>
              </a:lnSpc>
            </a:pPr>
            <a:r>
              <a:rPr lang="de-CH" sz="1400" dirty="0" smtClean="0"/>
              <a:t>Auszeichnungen</a:t>
            </a:r>
          </a:p>
          <a:p>
            <a:pPr algn="just">
              <a:lnSpc>
                <a:spcPts val="1200"/>
              </a:lnSpc>
              <a:spcAft>
                <a:spcPts val="600"/>
              </a:spcAft>
            </a:pPr>
            <a:r>
              <a:rPr lang="de-DE" sz="1000" dirty="0" smtClean="0">
                <a:solidFill>
                  <a:srgbClr val="FF0000"/>
                </a:solidFill>
              </a:rPr>
              <a:t>Prof. </a:t>
            </a:r>
            <a:r>
              <a:rPr lang="de-DE" sz="1000" dirty="0" err="1" smtClean="0">
                <a:solidFill>
                  <a:srgbClr val="FF0000"/>
                </a:solidFill>
              </a:rPr>
              <a:t>Raban</a:t>
            </a:r>
            <a:r>
              <a:rPr lang="de-DE" sz="1000" dirty="0" smtClean="0">
                <a:solidFill>
                  <a:srgbClr val="FF0000"/>
                </a:solidFill>
              </a:rPr>
              <a:t> </a:t>
            </a:r>
            <a:r>
              <a:rPr lang="de-DE" sz="1000" dirty="0" err="1" smtClean="0">
                <a:solidFill>
                  <a:srgbClr val="FF0000"/>
                </a:solidFill>
              </a:rPr>
              <a:t>Jeger</a:t>
            </a:r>
            <a:r>
              <a:rPr lang="de-DE" sz="1000" b="0" dirty="0" smtClean="0">
                <a:solidFill>
                  <a:srgbClr val="FF0000"/>
                </a:solidFill>
              </a:rPr>
              <a:t>: Prix </a:t>
            </a:r>
            <a:r>
              <a:rPr lang="de-DE" sz="1000" b="0" dirty="0">
                <a:solidFill>
                  <a:srgbClr val="FF0000"/>
                </a:solidFill>
              </a:rPr>
              <a:t>de la </a:t>
            </a:r>
            <a:r>
              <a:rPr lang="de-DE" sz="1000" b="0" dirty="0" err="1">
                <a:solidFill>
                  <a:srgbClr val="FF0000"/>
                </a:solidFill>
              </a:rPr>
              <a:t>Fondation</a:t>
            </a:r>
            <a:r>
              <a:rPr lang="de-DE" sz="1000" b="0" dirty="0">
                <a:solidFill>
                  <a:srgbClr val="FF0000"/>
                </a:solidFill>
              </a:rPr>
              <a:t> Coeur de La </a:t>
            </a:r>
            <a:r>
              <a:rPr lang="de-DE" sz="1000" b="0" dirty="0" smtClean="0">
                <a:solidFill>
                  <a:srgbClr val="FF0000"/>
                </a:solidFill>
              </a:rPr>
              <a:t>Tour</a:t>
            </a:r>
          </a:p>
          <a:p>
            <a:pPr algn="just">
              <a:lnSpc>
                <a:spcPts val="1200"/>
              </a:lnSpc>
              <a:spcAft>
                <a:spcPts val="600"/>
              </a:spcAft>
            </a:pPr>
            <a:r>
              <a:rPr lang="en-US" sz="1000" dirty="0" smtClean="0">
                <a:solidFill>
                  <a:srgbClr val="FF0000"/>
                </a:solidFill>
              </a:rPr>
              <a:t>Dr. Thilo Burkard: </a:t>
            </a:r>
            <a:r>
              <a:rPr lang="en-US" sz="1000" b="0" dirty="0" smtClean="0">
                <a:solidFill>
                  <a:srgbClr val="FF0000"/>
                </a:solidFill>
              </a:rPr>
              <a:t>International </a:t>
            </a:r>
            <a:r>
              <a:rPr lang="en-US" sz="1000" b="0" dirty="0">
                <a:solidFill>
                  <a:srgbClr val="FF0000"/>
                </a:solidFill>
              </a:rPr>
              <a:t>Society of Hypertension </a:t>
            </a:r>
            <a:r>
              <a:rPr lang="en-US" sz="1000" b="0" dirty="0" smtClean="0">
                <a:solidFill>
                  <a:srgbClr val="FF0000"/>
                </a:solidFill>
              </a:rPr>
              <a:t>Fellow (ISHF)</a:t>
            </a:r>
            <a:endParaRPr lang="de-DE" sz="1000" dirty="0">
              <a:solidFill>
                <a:srgbClr val="FF0000"/>
              </a:solidFill>
            </a:endParaRPr>
          </a:p>
          <a:p>
            <a:pPr algn="just">
              <a:lnSpc>
                <a:spcPts val="1200"/>
              </a:lnSpc>
              <a:spcAft>
                <a:spcPts val="600"/>
              </a:spcAft>
            </a:pPr>
            <a:r>
              <a:rPr lang="de-DE" sz="1000" dirty="0">
                <a:solidFill>
                  <a:srgbClr val="FF0000"/>
                </a:solidFill>
              </a:rPr>
              <a:t>Dr. Jeanne du Fay de </a:t>
            </a:r>
            <a:r>
              <a:rPr lang="de-DE" sz="1000" dirty="0" smtClean="0">
                <a:solidFill>
                  <a:srgbClr val="FF0000"/>
                </a:solidFill>
              </a:rPr>
              <a:t>Lavallaz, MD </a:t>
            </a:r>
            <a:r>
              <a:rPr lang="de-DE" sz="1000" dirty="0" err="1" smtClean="0">
                <a:solidFill>
                  <a:srgbClr val="FF0000"/>
                </a:solidFill>
              </a:rPr>
              <a:t>PhD</a:t>
            </a:r>
            <a:r>
              <a:rPr lang="de-DE" sz="1000" dirty="0" smtClean="0">
                <a:solidFill>
                  <a:srgbClr val="FF0000"/>
                </a:solidFill>
              </a:rPr>
              <a:t>: </a:t>
            </a:r>
            <a:r>
              <a:rPr lang="de-DE" sz="1000" b="0" dirty="0" smtClean="0">
                <a:solidFill>
                  <a:srgbClr val="FF0000"/>
                </a:solidFill>
              </a:rPr>
              <a:t>Preis </a:t>
            </a:r>
            <a:r>
              <a:rPr lang="de-DE" sz="1000" b="0" dirty="0">
                <a:solidFill>
                  <a:srgbClr val="FF0000"/>
                </a:solidFill>
              </a:rPr>
              <a:t>der Medizinischen Fakultät für die beste Dissertation </a:t>
            </a:r>
            <a:r>
              <a:rPr lang="de-DE" sz="1000" b="0" dirty="0" smtClean="0">
                <a:solidFill>
                  <a:srgbClr val="FF0000"/>
                </a:solidFill>
              </a:rPr>
              <a:t>2020</a:t>
            </a:r>
          </a:p>
          <a:p>
            <a:pPr algn="just">
              <a:lnSpc>
                <a:spcPts val="1200"/>
              </a:lnSpc>
              <a:spcAft>
                <a:spcPts val="600"/>
              </a:spcAft>
            </a:pPr>
            <a:r>
              <a:rPr lang="de-DE" sz="1000" dirty="0">
                <a:solidFill>
                  <a:srgbClr val="FF0000"/>
                </a:solidFill>
              </a:rPr>
              <a:t>Dr. Pedro </a:t>
            </a:r>
            <a:r>
              <a:rPr lang="de-DE" sz="1000" dirty="0" smtClean="0">
                <a:solidFill>
                  <a:srgbClr val="FF0000"/>
                </a:solidFill>
              </a:rPr>
              <a:t>Lopez-Ayala</a:t>
            </a:r>
            <a:r>
              <a:rPr lang="de-CH" sz="1000" b="0" dirty="0" smtClean="0">
                <a:solidFill>
                  <a:srgbClr val="FF0000"/>
                </a:solidFill>
              </a:rPr>
              <a:t>: </a:t>
            </a:r>
            <a:r>
              <a:rPr lang="de-DE" sz="1000" b="0" dirty="0" err="1" smtClean="0">
                <a:solidFill>
                  <a:srgbClr val="FF0000"/>
                </a:solidFill>
              </a:rPr>
              <a:t>Forschungsgrant</a:t>
            </a:r>
            <a:r>
              <a:rPr lang="de-DE" sz="1000" b="0" dirty="0" smtClean="0">
                <a:solidFill>
                  <a:srgbClr val="FF0000"/>
                </a:solidFill>
              </a:rPr>
              <a:t> </a:t>
            </a:r>
            <a:r>
              <a:rPr lang="de-DE" sz="1000" b="0" dirty="0">
                <a:solidFill>
                  <a:srgbClr val="FF0000"/>
                </a:solidFill>
              </a:rPr>
              <a:t>der Schweizerischen </a:t>
            </a:r>
            <a:r>
              <a:rPr lang="de-DE" sz="1000" b="0" dirty="0" smtClean="0">
                <a:solidFill>
                  <a:srgbClr val="FF0000"/>
                </a:solidFill>
              </a:rPr>
              <a:t>Herzstiftung</a:t>
            </a:r>
          </a:p>
          <a:p>
            <a:pPr algn="just">
              <a:lnSpc>
                <a:spcPts val="1200"/>
              </a:lnSpc>
              <a:spcAft>
                <a:spcPts val="600"/>
              </a:spcAft>
            </a:pPr>
            <a:r>
              <a:rPr lang="de-DE" sz="1000" dirty="0">
                <a:solidFill>
                  <a:srgbClr val="FF0000"/>
                </a:solidFill>
              </a:rPr>
              <a:t>Dr. Jasper </a:t>
            </a:r>
            <a:r>
              <a:rPr lang="de-DE" sz="1000" dirty="0" smtClean="0">
                <a:solidFill>
                  <a:srgbClr val="FF0000"/>
                </a:solidFill>
              </a:rPr>
              <a:t>Boeddinghaus: </a:t>
            </a:r>
            <a:r>
              <a:rPr lang="de-DE" sz="1000" b="0" dirty="0" err="1" smtClean="0">
                <a:solidFill>
                  <a:srgbClr val="FF0000"/>
                </a:solidFill>
              </a:rPr>
              <a:t>Viollier</a:t>
            </a:r>
            <a:r>
              <a:rPr lang="de-DE" sz="1000" b="0" dirty="0" smtClean="0">
                <a:solidFill>
                  <a:srgbClr val="FF0000"/>
                </a:solidFill>
              </a:rPr>
              <a:t> </a:t>
            </a:r>
            <a:r>
              <a:rPr lang="de-DE" sz="1000" b="0" dirty="0">
                <a:solidFill>
                  <a:srgbClr val="FF0000"/>
                </a:solidFill>
              </a:rPr>
              <a:t>Preis 2020</a:t>
            </a:r>
          </a:p>
        </p:txBody>
      </p:sp>
      <p:sp>
        <p:nvSpPr>
          <p:cNvPr id="5" name="Textplatzhalter 16">
            <a:extLst>
              <a:ext uri="{FF2B5EF4-FFF2-40B4-BE49-F238E27FC236}">
                <a16:creationId xmlns:a16="http://schemas.microsoft.com/office/drawing/2014/main" id="{9E49153D-D1A6-43DB-BA40-B0AF7EDA92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00" y="2670506"/>
            <a:ext cx="4032000" cy="3989494"/>
          </a:xfrm>
          <a:noFill/>
        </p:spPr>
        <p:txBody>
          <a:bodyPr wrap="square">
            <a:noAutofit/>
          </a:bodyPr>
          <a:lstStyle/>
          <a:p>
            <a:pPr>
              <a:lnSpc>
                <a:spcPts val="1200"/>
              </a:lnSpc>
            </a:pPr>
            <a:r>
              <a:rPr lang="de-CH" sz="1400" dirty="0"/>
              <a:t>Dissertationen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de-CH" sz="1000" dirty="0">
                <a:solidFill>
                  <a:srgbClr val="FF0000"/>
                </a:solidFill>
              </a:rPr>
              <a:t>Dissertationen bei </a:t>
            </a:r>
            <a:r>
              <a:rPr lang="de-CH" sz="1000" dirty="0" smtClean="0">
                <a:solidFill>
                  <a:srgbClr val="FF0000"/>
                </a:solidFill>
              </a:rPr>
              <a:t>Prof. Leo </a:t>
            </a:r>
            <a:r>
              <a:rPr lang="de-CH" sz="1000" dirty="0" err="1" smtClean="0">
                <a:solidFill>
                  <a:srgbClr val="FF0000"/>
                </a:solidFill>
              </a:rPr>
              <a:t>Bonati</a:t>
            </a:r>
            <a:endParaRPr lang="de-CH" sz="1000" dirty="0">
              <a:solidFill>
                <a:srgbClr val="FF0000"/>
              </a:solidFill>
            </a:endParaRPr>
          </a:p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en-US" sz="1000" dirty="0" err="1">
                <a:solidFill>
                  <a:srgbClr val="FF0000"/>
                </a:solidFill>
              </a:rPr>
              <a:t>Selinda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 err="1" smtClean="0">
                <a:solidFill>
                  <a:srgbClr val="FF0000"/>
                </a:solidFill>
              </a:rPr>
              <a:t>Ceylan</a:t>
            </a:r>
            <a:r>
              <a:rPr lang="en-US" sz="1000" dirty="0" smtClean="0">
                <a:solidFill>
                  <a:srgbClr val="FF0000"/>
                </a:solidFill>
              </a:rPr>
              <a:t>: </a:t>
            </a:r>
            <a:r>
              <a:rPr lang="en-US" sz="1000" b="0" dirty="0">
                <a:solidFill>
                  <a:srgbClr val="FF0000"/>
                </a:solidFill>
              </a:rPr>
              <a:t>Sex differences of vascular brain lesions in patients with atrial </a:t>
            </a:r>
            <a:r>
              <a:rPr lang="en-US" sz="1000" b="0" dirty="0" smtClean="0">
                <a:solidFill>
                  <a:srgbClr val="FF0000"/>
                </a:solidFill>
              </a:rPr>
              <a:t>fibrillation</a:t>
            </a:r>
            <a:endParaRPr lang="de-CH" sz="1000" b="0" dirty="0" smtClean="0">
              <a:solidFill>
                <a:srgbClr val="FF0000"/>
              </a:solidFill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de-CH" sz="1000" dirty="0" smtClean="0">
                <a:solidFill>
                  <a:srgbClr val="FF0000"/>
                </a:solidFill>
              </a:rPr>
              <a:t>Dissertationen bei Dr. Thilo Burkard</a:t>
            </a:r>
          </a:p>
          <a:p>
            <a:pPr>
              <a:lnSpc>
                <a:spcPts val="1200"/>
              </a:lnSpc>
              <a:spcAft>
                <a:spcPts val="1800"/>
              </a:spcAft>
            </a:pPr>
            <a:r>
              <a:rPr lang="de-CH" sz="1000" dirty="0" smtClean="0">
                <a:solidFill>
                  <a:srgbClr val="FF0000"/>
                </a:solidFill>
              </a:rPr>
              <a:t>Dr. Leo Kilian: </a:t>
            </a:r>
            <a:r>
              <a:rPr lang="de-CH" sz="1000" b="0" dirty="0" err="1" smtClean="0">
                <a:solidFill>
                  <a:srgbClr val="FF0000"/>
                </a:solidFill>
              </a:rPr>
              <a:t>Analyzing</a:t>
            </a:r>
            <a:r>
              <a:rPr lang="de-CH" sz="1000" b="0" dirty="0" smtClean="0">
                <a:solidFill>
                  <a:srgbClr val="FF0000"/>
                </a:solidFill>
              </a:rPr>
              <a:t> 24-Hour Blood </a:t>
            </a:r>
            <a:r>
              <a:rPr lang="de-CH" sz="1000" b="0" dirty="0" err="1" smtClean="0">
                <a:solidFill>
                  <a:srgbClr val="FF0000"/>
                </a:solidFill>
              </a:rPr>
              <a:t>Pressure</a:t>
            </a:r>
            <a:r>
              <a:rPr lang="de-CH" sz="1000" b="0" dirty="0" smtClean="0">
                <a:solidFill>
                  <a:srgbClr val="FF0000"/>
                </a:solidFill>
              </a:rPr>
              <a:t> </a:t>
            </a:r>
            <a:r>
              <a:rPr lang="de-CH" sz="1000" b="0" dirty="0" err="1" smtClean="0">
                <a:solidFill>
                  <a:srgbClr val="FF0000"/>
                </a:solidFill>
              </a:rPr>
              <a:t>Measurements</a:t>
            </a:r>
            <a:r>
              <a:rPr lang="de-CH" sz="1000" b="0" dirty="0" smtClean="0">
                <a:solidFill>
                  <a:srgbClr val="FF0000"/>
                </a:solidFill>
              </a:rPr>
              <a:t> </a:t>
            </a:r>
            <a:r>
              <a:rPr lang="de-CH" sz="1000" b="0" dirty="0" err="1" smtClean="0">
                <a:solidFill>
                  <a:srgbClr val="FF0000"/>
                </a:solidFill>
              </a:rPr>
              <a:t>with</a:t>
            </a:r>
            <a:r>
              <a:rPr lang="de-CH" sz="1000" b="0" dirty="0" smtClean="0">
                <a:solidFill>
                  <a:srgbClr val="FF0000"/>
                </a:solidFill>
              </a:rPr>
              <a:t> a </a:t>
            </a:r>
            <a:r>
              <a:rPr lang="de-CH" sz="1000" b="0" dirty="0" err="1" smtClean="0">
                <a:solidFill>
                  <a:srgbClr val="FF0000"/>
                </a:solidFill>
              </a:rPr>
              <a:t>Novel</a:t>
            </a:r>
            <a:r>
              <a:rPr lang="de-CH" sz="1000" b="0" dirty="0" smtClean="0">
                <a:solidFill>
                  <a:srgbClr val="FF0000"/>
                </a:solidFill>
              </a:rPr>
              <a:t> </a:t>
            </a:r>
            <a:r>
              <a:rPr lang="de-CH" sz="1000" b="0" dirty="0" err="1" smtClean="0">
                <a:solidFill>
                  <a:srgbClr val="FF0000"/>
                </a:solidFill>
              </a:rPr>
              <a:t>Cuffless</a:t>
            </a:r>
            <a:r>
              <a:rPr lang="de-CH" sz="1000" b="0" dirty="0" smtClean="0">
                <a:solidFill>
                  <a:srgbClr val="FF0000"/>
                </a:solidFill>
              </a:rPr>
              <a:t> Pulse Transit Time Device in Clinical Practice - </a:t>
            </a:r>
            <a:r>
              <a:rPr lang="de-CH" sz="1000" b="0" dirty="0" err="1" smtClean="0">
                <a:solidFill>
                  <a:srgbClr val="FF0000"/>
                </a:solidFill>
              </a:rPr>
              <a:t>Does</a:t>
            </a:r>
            <a:r>
              <a:rPr lang="de-CH" sz="1000" b="0" dirty="0" smtClean="0">
                <a:solidFill>
                  <a:srgbClr val="FF0000"/>
                </a:solidFill>
              </a:rPr>
              <a:t> </a:t>
            </a:r>
            <a:r>
              <a:rPr lang="de-CH" sz="1000" b="0" dirty="0" err="1" smtClean="0">
                <a:solidFill>
                  <a:srgbClr val="FF0000"/>
                </a:solidFill>
              </a:rPr>
              <a:t>the</a:t>
            </a:r>
            <a:r>
              <a:rPr lang="de-CH" sz="1000" b="0" dirty="0" smtClean="0">
                <a:solidFill>
                  <a:srgbClr val="FF0000"/>
                </a:solidFill>
              </a:rPr>
              <a:t> Software </a:t>
            </a:r>
            <a:r>
              <a:rPr lang="de-CH" sz="1000" b="0" dirty="0" err="1" smtClean="0">
                <a:solidFill>
                  <a:srgbClr val="FF0000"/>
                </a:solidFill>
              </a:rPr>
              <a:t>for</a:t>
            </a:r>
            <a:r>
              <a:rPr lang="de-CH" sz="1000" b="0" dirty="0" smtClean="0">
                <a:solidFill>
                  <a:srgbClr val="FF0000"/>
                </a:solidFill>
              </a:rPr>
              <a:t> </a:t>
            </a:r>
            <a:r>
              <a:rPr lang="de-CH" sz="1000" b="0" dirty="0" err="1" smtClean="0">
                <a:solidFill>
                  <a:srgbClr val="FF0000"/>
                </a:solidFill>
              </a:rPr>
              <a:t>Heartbeat</a:t>
            </a:r>
            <a:r>
              <a:rPr lang="de-CH" sz="1000" b="0" dirty="0" smtClean="0">
                <a:solidFill>
                  <a:srgbClr val="FF0000"/>
                </a:solidFill>
              </a:rPr>
              <a:t> </a:t>
            </a:r>
            <a:r>
              <a:rPr lang="de-CH" sz="1000" b="0" dirty="0" err="1" smtClean="0">
                <a:solidFill>
                  <a:srgbClr val="FF0000"/>
                </a:solidFill>
              </a:rPr>
              <a:t>Detection</a:t>
            </a:r>
            <a:r>
              <a:rPr lang="de-CH" sz="1000" b="0" dirty="0" smtClean="0">
                <a:solidFill>
                  <a:srgbClr val="FF0000"/>
                </a:solidFill>
              </a:rPr>
              <a:t> Matter? 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de-CH" sz="1000" dirty="0" smtClean="0">
                <a:solidFill>
                  <a:srgbClr val="FF0000"/>
                </a:solidFill>
              </a:rPr>
              <a:t>Dissertationen </a:t>
            </a:r>
            <a:r>
              <a:rPr lang="de-CH" sz="1000" dirty="0">
                <a:solidFill>
                  <a:srgbClr val="FF0000"/>
                </a:solidFill>
              </a:rPr>
              <a:t>bei Prof. Tobias </a:t>
            </a:r>
            <a:r>
              <a:rPr lang="de-CH" sz="1000" dirty="0" smtClean="0">
                <a:solidFill>
                  <a:srgbClr val="FF0000"/>
                </a:solidFill>
              </a:rPr>
              <a:t>Breidthardt</a:t>
            </a:r>
          </a:p>
          <a:p>
            <a:pPr>
              <a:lnSpc>
                <a:spcPts val="1200"/>
              </a:lnSpc>
              <a:spcAft>
                <a:spcPts val="1800"/>
              </a:spcAft>
            </a:pPr>
            <a:r>
              <a:rPr lang="de-CH" sz="1000" dirty="0" smtClean="0">
                <a:solidFill>
                  <a:srgbClr val="FF0000"/>
                </a:solidFill>
              </a:rPr>
              <a:t>Dr</a:t>
            </a:r>
            <a:r>
              <a:rPr lang="de-CH" sz="1000" dirty="0">
                <a:solidFill>
                  <a:srgbClr val="FF0000"/>
                </a:solidFill>
              </a:rPr>
              <a:t>. Max Jan Rieger</a:t>
            </a:r>
            <a:r>
              <a:rPr lang="de-CH" sz="1000" b="0" dirty="0">
                <a:solidFill>
                  <a:srgbClr val="FF0000"/>
                </a:solidFill>
              </a:rPr>
              <a:t>: </a:t>
            </a:r>
            <a:r>
              <a:rPr lang="de-CH" sz="1000" b="0" dirty="0" err="1">
                <a:solidFill>
                  <a:srgbClr val="FF0000"/>
                </a:solidFill>
              </a:rPr>
              <a:t>Activity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of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the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Adrenomedullin</a:t>
            </a:r>
            <a:r>
              <a:rPr lang="de-CH" sz="1000" b="0" dirty="0">
                <a:solidFill>
                  <a:srgbClr val="FF0000"/>
                </a:solidFill>
              </a:rPr>
              <a:t> System </a:t>
            </a:r>
            <a:r>
              <a:rPr lang="de-CH" sz="1000" b="0" dirty="0" err="1">
                <a:solidFill>
                  <a:srgbClr val="FF0000"/>
                </a:solidFill>
              </a:rPr>
              <a:t>to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Personalize</a:t>
            </a:r>
            <a:r>
              <a:rPr lang="de-CH" sz="1000" b="0" dirty="0">
                <a:solidFill>
                  <a:srgbClr val="FF0000"/>
                </a:solidFill>
              </a:rPr>
              <a:t> Post-</a:t>
            </a:r>
            <a:r>
              <a:rPr lang="de-CH" sz="1000" b="0" dirty="0" err="1">
                <a:solidFill>
                  <a:srgbClr val="FF0000"/>
                </a:solidFill>
              </a:rPr>
              <a:t>Discharge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Diuretic</a:t>
            </a:r>
            <a:r>
              <a:rPr lang="de-CH" sz="1000" b="0" dirty="0">
                <a:solidFill>
                  <a:srgbClr val="FF0000"/>
                </a:solidFill>
              </a:rPr>
              <a:t> Treatment in </a:t>
            </a:r>
            <a:r>
              <a:rPr lang="de-CH" sz="1000" b="0" dirty="0" err="1">
                <a:solidFill>
                  <a:srgbClr val="FF0000"/>
                </a:solidFill>
              </a:rPr>
              <a:t>Acute</a:t>
            </a:r>
            <a:r>
              <a:rPr lang="de-CH" sz="1000" b="0" dirty="0">
                <a:solidFill>
                  <a:srgbClr val="FF0000"/>
                </a:solidFill>
              </a:rPr>
              <a:t> Heart </a:t>
            </a:r>
            <a:r>
              <a:rPr lang="de-CH" sz="1000" b="0" dirty="0" err="1">
                <a:solidFill>
                  <a:srgbClr val="FF0000"/>
                </a:solidFill>
              </a:rPr>
              <a:t>Failure</a:t>
            </a:r>
            <a:endParaRPr lang="de-CH" sz="1000" b="0" dirty="0">
              <a:solidFill>
                <a:srgbClr val="FF0000"/>
              </a:solidFill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de-CH" sz="1000" dirty="0" smtClean="0">
                <a:solidFill>
                  <a:srgbClr val="FF0000"/>
                </a:solidFill>
              </a:rPr>
              <a:t>Dissertationen </a:t>
            </a:r>
            <a:r>
              <a:rPr lang="de-CH" sz="1000" dirty="0">
                <a:solidFill>
                  <a:srgbClr val="FF0000"/>
                </a:solidFill>
              </a:rPr>
              <a:t>bei Prof. Dr. David </a:t>
            </a:r>
            <a:r>
              <a:rPr lang="de-CH" sz="1000" dirty="0" err="1">
                <a:solidFill>
                  <a:srgbClr val="FF0000"/>
                </a:solidFill>
              </a:rPr>
              <a:t>Conen</a:t>
            </a:r>
            <a:endParaRPr lang="de-CH" sz="1000" dirty="0">
              <a:solidFill>
                <a:srgbClr val="FF0000"/>
              </a:solidFill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de-CH" sz="1000" dirty="0">
                <a:solidFill>
                  <a:srgbClr val="FF0000"/>
                </a:solidFill>
              </a:rPr>
              <a:t>Dr. Lorin Alexandre Fröhlich</a:t>
            </a:r>
            <a:r>
              <a:rPr lang="de-CH" sz="1000" b="0" dirty="0">
                <a:solidFill>
                  <a:srgbClr val="FF0000"/>
                </a:solidFill>
              </a:rPr>
              <a:t>: </a:t>
            </a:r>
            <a:r>
              <a:rPr lang="de-CH" sz="1000" b="0" dirty="0" err="1">
                <a:solidFill>
                  <a:srgbClr val="FF0000"/>
                </a:solidFill>
              </a:rPr>
              <a:t>Left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atrial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dimension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and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cardiovascular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outcomes</a:t>
            </a:r>
            <a:r>
              <a:rPr lang="de-CH" sz="1000" b="0" dirty="0">
                <a:solidFill>
                  <a:srgbClr val="FF0000"/>
                </a:solidFill>
              </a:rPr>
              <a:t> in </a:t>
            </a:r>
            <a:r>
              <a:rPr lang="de-CH" sz="1000" b="0" dirty="0" err="1">
                <a:solidFill>
                  <a:srgbClr val="FF0000"/>
                </a:solidFill>
              </a:rPr>
              <a:t>patients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with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and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without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atrial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fibrillation</a:t>
            </a:r>
            <a:r>
              <a:rPr lang="de-CH" sz="1000" b="0" dirty="0">
                <a:solidFill>
                  <a:srgbClr val="FF0000"/>
                </a:solidFill>
              </a:rPr>
              <a:t>: a </a:t>
            </a:r>
            <a:r>
              <a:rPr lang="de-CH" sz="1000" b="0" dirty="0" err="1">
                <a:solidFill>
                  <a:srgbClr val="FF0000"/>
                </a:solidFill>
              </a:rPr>
              <a:t>systematic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review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and</a:t>
            </a:r>
            <a:r>
              <a:rPr lang="de-CH" sz="1000" b="0" dirty="0">
                <a:solidFill>
                  <a:srgbClr val="FF0000"/>
                </a:solidFill>
              </a:rPr>
              <a:t> meta-analysis </a:t>
            </a:r>
          </a:p>
          <a:p>
            <a:pPr>
              <a:lnSpc>
                <a:spcPts val="1200"/>
              </a:lnSpc>
              <a:spcAft>
                <a:spcPts val="1800"/>
              </a:spcAft>
            </a:pPr>
            <a:r>
              <a:rPr lang="de-CH" sz="1000" dirty="0">
                <a:solidFill>
                  <a:srgbClr val="FF0000"/>
                </a:solidFill>
              </a:rPr>
              <a:t>Dr. Michel </a:t>
            </a:r>
            <a:r>
              <a:rPr lang="de-CH" sz="1000" dirty="0" err="1">
                <a:solidFill>
                  <a:srgbClr val="FF0000"/>
                </a:solidFill>
              </a:rPr>
              <a:t>Mongiat</a:t>
            </a:r>
            <a:r>
              <a:rPr lang="de-CH" sz="1000" b="0" dirty="0">
                <a:solidFill>
                  <a:srgbClr val="FF0000"/>
                </a:solidFill>
              </a:rPr>
              <a:t>: </a:t>
            </a:r>
            <a:r>
              <a:rPr lang="de-CH" sz="1000" b="0" dirty="0" err="1">
                <a:solidFill>
                  <a:srgbClr val="FF0000"/>
                </a:solidFill>
              </a:rPr>
              <a:t>Aldosterone-to-renin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ratio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and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blood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pressure</a:t>
            </a:r>
            <a:r>
              <a:rPr lang="de-CH" sz="1000" b="0" dirty="0">
                <a:solidFill>
                  <a:srgbClr val="FF0000"/>
                </a:solidFill>
              </a:rPr>
              <a:t> in </a:t>
            </a:r>
            <a:r>
              <a:rPr lang="de-CH" sz="1000" b="0" dirty="0" err="1">
                <a:solidFill>
                  <a:srgbClr val="FF0000"/>
                </a:solidFill>
              </a:rPr>
              <a:t>young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adults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from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the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general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 smtClean="0">
                <a:solidFill>
                  <a:srgbClr val="FF0000"/>
                </a:solidFill>
              </a:rPr>
              <a:t>population</a:t>
            </a:r>
            <a:endParaRPr lang="de-CH" sz="1000" b="0" dirty="0" smtClean="0">
              <a:solidFill>
                <a:srgbClr val="FF0000"/>
              </a:solidFill>
            </a:endParaRPr>
          </a:p>
          <a:p>
            <a:pPr algn="just">
              <a:lnSpc>
                <a:spcPts val="1200"/>
              </a:lnSpc>
              <a:spcAft>
                <a:spcPts val="600"/>
              </a:spcAft>
            </a:pPr>
            <a:endParaRPr lang="de-CH" sz="1000" dirty="0" smtClean="0">
              <a:solidFill>
                <a:schemeClr val="tx1"/>
              </a:solidFill>
            </a:endParaRPr>
          </a:p>
          <a:p>
            <a:pPr algn="just">
              <a:lnSpc>
                <a:spcPts val="1200"/>
              </a:lnSpc>
            </a:pPr>
            <a:endParaRPr lang="de-CH" sz="1000" b="0" dirty="0">
              <a:solidFill>
                <a:schemeClr val="tx1"/>
              </a:solidFill>
            </a:endParaRPr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9E49153D-D1A6-43DB-BA40-B0AF7EDA92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60797" y="2615420"/>
            <a:ext cx="4032000" cy="4242579"/>
          </a:xfrm>
          <a:solidFill>
            <a:schemeClr val="bg1"/>
          </a:solidFill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endParaRPr lang="de-CH" sz="1400" dirty="0" smtClean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de-CH" sz="1000" dirty="0">
                <a:solidFill>
                  <a:srgbClr val="FF0000"/>
                </a:solidFill>
              </a:rPr>
              <a:t>Dissertationen bei Prof. Dr. Martin </a:t>
            </a:r>
            <a:r>
              <a:rPr lang="de-CH" sz="1000" dirty="0" err="1">
                <a:solidFill>
                  <a:srgbClr val="FF0000"/>
                </a:solidFill>
              </a:rPr>
              <a:t>Grapow</a:t>
            </a:r>
            <a:endParaRPr lang="de-CH" sz="1000" dirty="0">
              <a:solidFill>
                <a:srgbClr val="FF0000"/>
              </a:solidFill>
            </a:endParaRPr>
          </a:p>
          <a:p>
            <a:pPr>
              <a:lnSpc>
                <a:spcPts val="1200"/>
              </a:lnSpc>
              <a:spcAft>
                <a:spcPts val="300"/>
              </a:spcAft>
            </a:pPr>
            <a:r>
              <a:rPr lang="de-CH" sz="1000" dirty="0">
                <a:solidFill>
                  <a:srgbClr val="FF0000"/>
                </a:solidFill>
              </a:rPr>
              <a:t>Dr. Constantin Mork: </a:t>
            </a:r>
            <a:r>
              <a:rPr lang="de-CH" sz="1000" b="0" dirty="0">
                <a:solidFill>
                  <a:srgbClr val="FF0000"/>
                </a:solidFill>
              </a:rPr>
              <a:t>Bretschneider (</a:t>
            </a:r>
            <a:r>
              <a:rPr lang="de-CH" sz="1000" b="0" dirty="0" err="1">
                <a:solidFill>
                  <a:srgbClr val="FF0000"/>
                </a:solidFill>
              </a:rPr>
              <a:t>Custodiol</a:t>
            </a:r>
            <a:r>
              <a:rPr lang="de-CH" sz="1000" b="0" dirty="0">
                <a:solidFill>
                  <a:srgbClr val="FF0000"/>
                </a:solidFill>
              </a:rPr>
              <a:t>®) </a:t>
            </a:r>
            <a:r>
              <a:rPr lang="de-CH" sz="1000" b="0" dirty="0" err="1">
                <a:solidFill>
                  <a:srgbClr val="FF0000"/>
                </a:solidFill>
              </a:rPr>
              <a:t>and</a:t>
            </a:r>
            <a:r>
              <a:rPr lang="de-CH" sz="1000" b="0" dirty="0">
                <a:solidFill>
                  <a:srgbClr val="FF0000"/>
                </a:solidFill>
              </a:rPr>
              <a:t> St. Thomas 2 </a:t>
            </a:r>
            <a:r>
              <a:rPr lang="de-CH" sz="1000" b="0" dirty="0" err="1">
                <a:solidFill>
                  <a:srgbClr val="FF0000"/>
                </a:solidFill>
              </a:rPr>
              <a:t>Cardioplegia</a:t>
            </a:r>
            <a:r>
              <a:rPr lang="de-CH" sz="1000" b="0" dirty="0">
                <a:solidFill>
                  <a:srgbClr val="FF0000"/>
                </a:solidFill>
              </a:rPr>
              <a:t> Solution in </a:t>
            </a:r>
            <a:r>
              <a:rPr lang="de-CH" sz="1000" b="0" dirty="0" err="1">
                <a:solidFill>
                  <a:srgbClr val="FF0000"/>
                </a:solidFill>
              </a:rPr>
              <a:t>Mitral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Valve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Repair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smtClean="0">
                <a:solidFill>
                  <a:srgbClr val="FF0000"/>
                </a:solidFill>
              </a:rPr>
              <a:t>via </a:t>
            </a:r>
            <a:r>
              <a:rPr lang="de-CH" sz="1000" b="0" dirty="0" err="1">
                <a:solidFill>
                  <a:srgbClr val="FF0000"/>
                </a:solidFill>
              </a:rPr>
              <a:t>Anterolateral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Right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Thoracotomy</a:t>
            </a:r>
            <a:r>
              <a:rPr lang="de-CH" sz="1000" b="0" dirty="0">
                <a:solidFill>
                  <a:srgbClr val="FF0000"/>
                </a:solidFill>
              </a:rPr>
              <a:t>: A </a:t>
            </a:r>
            <a:r>
              <a:rPr lang="de-CH" sz="1000" b="0" dirty="0" err="1">
                <a:solidFill>
                  <a:srgbClr val="FF0000"/>
                </a:solidFill>
              </a:rPr>
              <a:t>Propensity-Modelled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 smtClean="0">
                <a:solidFill>
                  <a:srgbClr val="FF0000"/>
                </a:solidFill>
              </a:rPr>
              <a:t>Comparison</a:t>
            </a:r>
            <a:endParaRPr lang="de-CH" sz="1000" b="0" dirty="0" smtClean="0">
              <a:solidFill>
                <a:srgbClr val="FF0000"/>
              </a:solidFill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de-CH" sz="1000" b="0" dirty="0">
              <a:solidFill>
                <a:srgbClr val="FF0000"/>
              </a:solidFill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de-CH" sz="1000" dirty="0" smtClean="0">
                <a:solidFill>
                  <a:srgbClr val="FF0000"/>
                </a:solidFill>
              </a:rPr>
              <a:t>Dissertationen </a:t>
            </a:r>
            <a:r>
              <a:rPr lang="de-CH" sz="1000" dirty="0">
                <a:solidFill>
                  <a:srgbClr val="FF0000"/>
                </a:solidFill>
              </a:rPr>
              <a:t>bei Prof. Dr. Michael Kühne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de-CH" sz="1000" dirty="0" smtClean="0">
                <a:solidFill>
                  <a:srgbClr val="FF0000"/>
                </a:solidFill>
              </a:rPr>
              <a:t>Dr. Chloé </a:t>
            </a:r>
            <a:r>
              <a:rPr lang="de-CH" sz="1000" dirty="0">
                <a:solidFill>
                  <a:srgbClr val="FF0000"/>
                </a:solidFill>
              </a:rPr>
              <a:t>Auberson: </a:t>
            </a:r>
            <a:r>
              <a:rPr lang="de-CH" sz="1000" b="0" dirty="0">
                <a:solidFill>
                  <a:srgbClr val="FF0000"/>
                </a:solidFill>
              </a:rPr>
              <a:t>Non-invasive </a:t>
            </a:r>
            <a:r>
              <a:rPr lang="de-CH" sz="1000" b="0" dirty="0" err="1">
                <a:solidFill>
                  <a:srgbClr val="FF0000"/>
                </a:solidFill>
              </a:rPr>
              <a:t>Predictors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for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 smtClean="0">
                <a:solidFill>
                  <a:srgbClr val="FF0000"/>
                </a:solidFill>
              </a:rPr>
              <a:t>Infranodal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 smtClean="0">
                <a:solidFill>
                  <a:srgbClr val="FF0000"/>
                </a:solidFill>
              </a:rPr>
              <a:t>Conduction</a:t>
            </a:r>
            <a:r>
              <a:rPr lang="de-CH" sz="1000" b="0" dirty="0" smtClean="0">
                <a:solidFill>
                  <a:srgbClr val="FF0000"/>
                </a:solidFill>
              </a:rPr>
              <a:t> </a:t>
            </a:r>
            <a:r>
              <a:rPr lang="de-CH" sz="1000" b="0" dirty="0">
                <a:solidFill>
                  <a:srgbClr val="FF0000"/>
                </a:solidFill>
              </a:rPr>
              <a:t>Delay in </a:t>
            </a:r>
            <a:r>
              <a:rPr lang="de-CH" sz="1000" b="0" dirty="0" err="1">
                <a:solidFill>
                  <a:srgbClr val="FF0000"/>
                </a:solidFill>
              </a:rPr>
              <a:t>Patients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with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Left</a:t>
            </a:r>
            <a:r>
              <a:rPr lang="de-CH" sz="1000" b="0" dirty="0">
                <a:solidFill>
                  <a:srgbClr val="FF0000"/>
                </a:solidFill>
              </a:rPr>
              <a:t> Bundle </a:t>
            </a:r>
            <a:r>
              <a:rPr lang="de-CH" sz="1000" b="0" dirty="0" err="1">
                <a:solidFill>
                  <a:srgbClr val="FF0000"/>
                </a:solidFill>
              </a:rPr>
              <a:t>Branch</a:t>
            </a:r>
            <a:r>
              <a:rPr lang="de-CH" sz="1000" b="0" dirty="0">
                <a:solidFill>
                  <a:srgbClr val="FF0000"/>
                </a:solidFill>
              </a:rPr>
              <a:t> Block after </a:t>
            </a:r>
            <a:r>
              <a:rPr lang="de-CH" sz="1000" b="0" dirty="0" err="1">
                <a:solidFill>
                  <a:srgbClr val="FF0000"/>
                </a:solidFill>
              </a:rPr>
              <a:t>Transcatheter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Aortic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Valve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Replacement</a:t>
            </a:r>
            <a:endParaRPr lang="de-CH" sz="1000" b="0" dirty="0">
              <a:solidFill>
                <a:srgbClr val="FF0000"/>
              </a:solidFill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de-CH" sz="1000" dirty="0">
                <a:solidFill>
                  <a:srgbClr val="FF0000"/>
                </a:solidFill>
              </a:rPr>
              <a:t>Dr. Marc Girod: </a:t>
            </a:r>
            <a:r>
              <a:rPr lang="de-CH" sz="1000" b="0" dirty="0" err="1">
                <a:solidFill>
                  <a:srgbClr val="FF0000"/>
                </a:solidFill>
              </a:rPr>
              <a:t>Association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of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Pulmonary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Vein</a:t>
            </a:r>
            <a:r>
              <a:rPr lang="de-CH" sz="1000" b="0" dirty="0">
                <a:solidFill>
                  <a:srgbClr val="FF0000"/>
                </a:solidFill>
              </a:rPr>
              <a:t> Isolation </a:t>
            </a:r>
            <a:r>
              <a:rPr lang="de-CH" sz="1000" b="0" dirty="0" err="1">
                <a:solidFill>
                  <a:srgbClr val="FF0000"/>
                </a:solidFill>
              </a:rPr>
              <a:t>and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 smtClean="0">
                <a:solidFill>
                  <a:srgbClr val="FF0000"/>
                </a:solidFill>
              </a:rPr>
              <a:t>cardio-vascular</a:t>
            </a:r>
            <a:r>
              <a:rPr lang="de-CH" sz="1000" b="0" dirty="0" smtClean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outcome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events</a:t>
            </a:r>
            <a:r>
              <a:rPr lang="de-CH" sz="1000" b="0" dirty="0">
                <a:solidFill>
                  <a:srgbClr val="FF0000"/>
                </a:solidFill>
              </a:rPr>
              <a:t> in </a:t>
            </a:r>
            <a:r>
              <a:rPr lang="de-CH" sz="1000" b="0" dirty="0" err="1">
                <a:solidFill>
                  <a:srgbClr val="FF0000"/>
                </a:solidFill>
              </a:rPr>
              <a:t>patients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with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atrial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fibrillation</a:t>
            </a:r>
            <a:endParaRPr lang="de-CH" sz="1000" b="0" dirty="0">
              <a:solidFill>
                <a:srgbClr val="FF0000"/>
              </a:solidFill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de-CH" sz="1000" dirty="0">
                <a:solidFill>
                  <a:srgbClr val="FF0000"/>
                </a:solidFill>
              </a:rPr>
              <a:t>Dr. Tobias Kurt </a:t>
            </a:r>
            <a:r>
              <a:rPr lang="de-CH" sz="1000" dirty="0" err="1" smtClean="0">
                <a:solidFill>
                  <a:srgbClr val="FF0000"/>
                </a:solidFill>
              </a:rPr>
              <a:t>Göldi</a:t>
            </a:r>
            <a:r>
              <a:rPr lang="de-CH" sz="1000" dirty="0" smtClean="0">
                <a:solidFill>
                  <a:srgbClr val="FF0000"/>
                </a:solidFill>
              </a:rPr>
              <a:t>: </a:t>
            </a:r>
            <a:r>
              <a:rPr lang="de-CH" sz="1000" b="0" dirty="0" err="1">
                <a:solidFill>
                  <a:srgbClr val="FF0000"/>
                </a:solidFill>
              </a:rPr>
              <a:t>Prevalence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and</a:t>
            </a:r>
            <a:r>
              <a:rPr lang="de-CH" sz="1000" b="0" dirty="0">
                <a:solidFill>
                  <a:srgbClr val="FF0000"/>
                </a:solidFill>
              </a:rPr>
              <a:t> Management </a:t>
            </a:r>
            <a:r>
              <a:rPr lang="de-CH" sz="1000" b="0" dirty="0" err="1">
                <a:solidFill>
                  <a:srgbClr val="FF0000"/>
                </a:solidFill>
              </a:rPr>
              <a:t>of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Atrial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Thrombi</a:t>
            </a:r>
            <a:r>
              <a:rPr lang="de-CH" sz="1000" b="0" dirty="0">
                <a:solidFill>
                  <a:srgbClr val="FF0000"/>
                </a:solidFill>
              </a:rPr>
              <a:t> in </a:t>
            </a:r>
            <a:r>
              <a:rPr lang="de-CH" sz="1000" b="0" dirty="0" err="1">
                <a:solidFill>
                  <a:srgbClr val="FF0000"/>
                </a:solidFill>
              </a:rPr>
              <a:t>Patients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With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Atrial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Fibrillation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Before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Pulmonary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Vein</a:t>
            </a:r>
            <a:r>
              <a:rPr lang="de-CH" sz="1000" b="0" dirty="0">
                <a:solidFill>
                  <a:srgbClr val="FF0000"/>
                </a:solidFill>
              </a:rPr>
              <a:t> Isolation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de-CH" sz="1000" dirty="0">
                <a:solidFill>
                  <a:srgbClr val="FF0000"/>
                </a:solidFill>
              </a:rPr>
              <a:t>Dr. Philipp </a:t>
            </a:r>
            <a:r>
              <a:rPr lang="de-CH" sz="1000" dirty="0" err="1" smtClean="0">
                <a:solidFill>
                  <a:srgbClr val="FF0000"/>
                </a:solidFill>
              </a:rPr>
              <a:t>Reddiess</a:t>
            </a:r>
            <a:r>
              <a:rPr lang="de-CH" sz="1000" dirty="0" smtClean="0">
                <a:solidFill>
                  <a:srgbClr val="FF0000"/>
                </a:solidFill>
              </a:rPr>
              <a:t>: </a:t>
            </a:r>
            <a:r>
              <a:rPr lang="de-CH" sz="1000" b="0" dirty="0" err="1">
                <a:solidFill>
                  <a:srgbClr val="FF0000"/>
                </a:solidFill>
              </a:rPr>
              <a:t>Alcohol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consumption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and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risk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of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cardiovascular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outcomes</a:t>
            </a:r>
            <a:r>
              <a:rPr lang="de-CH" sz="1000" b="0" dirty="0">
                <a:solidFill>
                  <a:srgbClr val="FF0000"/>
                </a:solidFill>
              </a:rPr>
              <a:t> in </a:t>
            </a:r>
            <a:r>
              <a:rPr lang="de-CH" sz="1000" b="0" dirty="0" err="1">
                <a:solidFill>
                  <a:srgbClr val="FF0000"/>
                </a:solidFill>
              </a:rPr>
              <a:t>patients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with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established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atrial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fibrillation</a:t>
            </a:r>
            <a:endParaRPr lang="de-CH" sz="1000" b="0" dirty="0">
              <a:solidFill>
                <a:srgbClr val="FF0000"/>
              </a:solidFill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de-CH" sz="1000" dirty="0">
                <a:solidFill>
                  <a:srgbClr val="FF0000"/>
                </a:solidFill>
              </a:rPr>
              <a:t>Dr. Fabienne Steiner: </a:t>
            </a:r>
            <a:r>
              <a:rPr lang="de-CH" sz="1000" b="0" dirty="0" err="1">
                <a:solidFill>
                  <a:srgbClr val="FF0000"/>
                </a:solidFill>
              </a:rPr>
              <a:t>Association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of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the</a:t>
            </a:r>
            <a:r>
              <a:rPr lang="de-CH" sz="1000" b="0" dirty="0">
                <a:solidFill>
                  <a:srgbClr val="FF0000"/>
                </a:solidFill>
              </a:rPr>
              <a:t> CHA2D(S2)-</a:t>
            </a:r>
            <a:r>
              <a:rPr lang="de-CH" sz="1000" b="0" dirty="0" err="1">
                <a:solidFill>
                  <a:srgbClr val="FF0000"/>
                </a:solidFill>
              </a:rPr>
              <a:t>VASc</a:t>
            </a:r>
            <a:r>
              <a:rPr lang="de-CH" sz="1000" b="0" dirty="0">
                <a:solidFill>
                  <a:srgbClr val="FF0000"/>
                </a:solidFill>
              </a:rPr>
              <a:t> Score </a:t>
            </a:r>
            <a:r>
              <a:rPr lang="de-CH" sz="1000" b="0" dirty="0" err="1">
                <a:solidFill>
                  <a:srgbClr val="FF0000"/>
                </a:solidFill>
              </a:rPr>
              <a:t>and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its</a:t>
            </a:r>
            <a:r>
              <a:rPr lang="de-CH" sz="1000" b="0" dirty="0">
                <a:solidFill>
                  <a:srgbClr val="FF0000"/>
                </a:solidFill>
              </a:rPr>
              <a:t> Components </a:t>
            </a:r>
            <a:r>
              <a:rPr lang="de-CH" sz="1000" b="0" dirty="0" err="1">
                <a:solidFill>
                  <a:srgbClr val="FF0000"/>
                </a:solidFill>
              </a:rPr>
              <a:t>with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Overt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and</a:t>
            </a:r>
            <a:r>
              <a:rPr lang="de-CH" sz="1000" b="0" dirty="0">
                <a:solidFill>
                  <a:srgbClr val="FF0000"/>
                </a:solidFill>
              </a:rPr>
              <a:t> Silent </a:t>
            </a:r>
            <a:r>
              <a:rPr lang="de-CH" sz="1000" b="0" dirty="0" err="1">
                <a:solidFill>
                  <a:srgbClr val="FF0000"/>
                </a:solidFill>
              </a:rPr>
              <a:t>Ischemic</a:t>
            </a:r>
            <a:r>
              <a:rPr lang="de-CH" sz="1000" b="0" dirty="0">
                <a:solidFill>
                  <a:srgbClr val="FF0000"/>
                </a:solidFill>
              </a:rPr>
              <a:t> Brain </a:t>
            </a:r>
            <a:r>
              <a:rPr lang="de-CH" sz="1000" b="0" dirty="0" err="1">
                <a:solidFill>
                  <a:srgbClr val="FF0000"/>
                </a:solidFill>
              </a:rPr>
              <a:t>Lesions</a:t>
            </a:r>
            <a:r>
              <a:rPr lang="de-CH" sz="1000" b="0" dirty="0">
                <a:solidFill>
                  <a:srgbClr val="FF0000"/>
                </a:solidFill>
              </a:rPr>
              <a:t> in </a:t>
            </a:r>
            <a:r>
              <a:rPr lang="de-CH" sz="1000" b="0" dirty="0" err="1">
                <a:solidFill>
                  <a:srgbClr val="FF0000"/>
                </a:solidFill>
              </a:rPr>
              <a:t>Patients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with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Atrial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Fibrillation</a:t>
            </a:r>
            <a:endParaRPr lang="de-CH" sz="1000" b="0" dirty="0">
              <a:solidFill>
                <a:srgbClr val="FF0000"/>
              </a:solidFill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de-CH" sz="1000" dirty="0">
                <a:solidFill>
                  <a:srgbClr val="FF0000"/>
                </a:solidFill>
              </a:rPr>
              <a:t>Dr. Leon </a:t>
            </a:r>
            <a:r>
              <a:rPr lang="de-CH" sz="1000" dirty="0" err="1">
                <a:solidFill>
                  <a:srgbClr val="FF0000"/>
                </a:solidFill>
              </a:rPr>
              <a:t>Zwimpfer</a:t>
            </a:r>
            <a:r>
              <a:rPr lang="de-CH" sz="1000" dirty="0">
                <a:solidFill>
                  <a:srgbClr val="FF0000"/>
                </a:solidFill>
              </a:rPr>
              <a:t>: </a:t>
            </a:r>
            <a:r>
              <a:rPr lang="de-CH" sz="1000" b="0" dirty="0" err="1">
                <a:solidFill>
                  <a:srgbClr val="FF0000"/>
                </a:solidFill>
              </a:rPr>
              <a:t>Neurocognitive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Function</a:t>
            </a:r>
            <a:r>
              <a:rPr lang="de-CH" sz="1000" b="0" dirty="0">
                <a:solidFill>
                  <a:srgbClr val="FF0000"/>
                </a:solidFill>
              </a:rPr>
              <a:t> in </a:t>
            </a:r>
            <a:r>
              <a:rPr lang="de-CH" sz="1000" b="0" dirty="0" err="1">
                <a:solidFill>
                  <a:srgbClr val="FF0000"/>
                </a:solidFill>
              </a:rPr>
              <a:t>Patients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with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Atrial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Fibrillation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Undergoing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Pulmonary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Vein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smtClean="0">
                <a:solidFill>
                  <a:srgbClr val="FF0000"/>
                </a:solidFill>
              </a:rPr>
              <a:t>Isolation</a:t>
            </a:r>
          </a:p>
          <a:p>
            <a:pPr algn="just">
              <a:lnSpc>
                <a:spcPts val="1200"/>
              </a:lnSpc>
              <a:spcAft>
                <a:spcPts val="600"/>
              </a:spcAft>
            </a:pPr>
            <a:endParaRPr lang="de-CH" sz="1000" b="0" dirty="0">
              <a:solidFill>
                <a:schemeClr val="tx1"/>
              </a:solidFill>
            </a:endParaRPr>
          </a:p>
          <a:p>
            <a:pPr algn="just">
              <a:lnSpc>
                <a:spcPts val="1200"/>
              </a:lnSpc>
              <a:spcAft>
                <a:spcPts val="600"/>
              </a:spcAft>
            </a:pPr>
            <a:endParaRPr lang="de-CH" sz="1000" b="0" dirty="0">
              <a:solidFill>
                <a:schemeClr val="tx1"/>
              </a:solidFill>
            </a:endParaRPr>
          </a:p>
          <a:p>
            <a:pPr algn="just">
              <a:lnSpc>
                <a:spcPts val="1200"/>
              </a:lnSpc>
            </a:pPr>
            <a:endParaRPr lang="de-CH" sz="1000" dirty="0">
              <a:solidFill>
                <a:schemeClr val="tx1"/>
              </a:solidFill>
            </a:endParaRPr>
          </a:p>
          <a:p>
            <a:pPr algn="just">
              <a:lnSpc>
                <a:spcPts val="1200"/>
              </a:lnSpc>
            </a:pPr>
            <a:endParaRPr lang="de-CH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493E8EB2-F87E-44BE-8D21-EAE6F2135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1"/>
            <a:ext cx="6336256" cy="35999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CH" sz="2400" b="1" dirty="0" smtClean="0"/>
              <a:t>Auszeichnungen / Dissertationen</a:t>
            </a:r>
            <a:endParaRPr lang="de-DE" sz="2400" b="1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4B87DC-8D7C-4B17-AEB6-23318F0E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DA93-AE68-488B-B781-52B07F9532B1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9E49153D-D1A6-43DB-BA40-B0AF7EDA92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00" y="1080000"/>
            <a:ext cx="4032000" cy="5118780"/>
          </a:xfrm>
        </p:spPr>
        <p:txBody>
          <a:bodyPr wrap="square"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de-CH" sz="1000" dirty="0" smtClean="0">
                <a:solidFill>
                  <a:srgbClr val="FF0000"/>
                </a:solidFill>
              </a:rPr>
              <a:t>Dissertationen </a:t>
            </a:r>
            <a:r>
              <a:rPr lang="de-CH" sz="1000" dirty="0">
                <a:solidFill>
                  <a:srgbClr val="FF0000"/>
                </a:solidFill>
              </a:rPr>
              <a:t>bei Prof. Christian Müller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de-CH" sz="1000" dirty="0">
                <a:solidFill>
                  <a:srgbClr val="FF0000"/>
                </a:solidFill>
              </a:rPr>
              <a:t>Dr. Mustafa </a:t>
            </a:r>
            <a:r>
              <a:rPr lang="de-CH" sz="1000" dirty="0" err="1">
                <a:solidFill>
                  <a:srgbClr val="FF0000"/>
                </a:solidFill>
              </a:rPr>
              <a:t>Assadian</a:t>
            </a:r>
            <a:r>
              <a:rPr lang="de-CH" sz="1000" dirty="0">
                <a:solidFill>
                  <a:srgbClr val="FF0000"/>
                </a:solidFill>
              </a:rPr>
              <a:t>: </a:t>
            </a:r>
            <a:r>
              <a:rPr lang="de-CH" sz="1000" b="0" dirty="0" err="1">
                <a:solidFill>
                  <a:srgbClr val="FF0000"/>
                </a:solidFill>
              </a:rPr>
              <a:t>Combining</a:t>
            </a:r>
            <a:r>
              <a:rPr lang="de-CH" sz="1000" b="0" dirty="0">
                <a:solidFill>
                  <a:srgbClr val="FF0000"/>
                </a:solidFill>
              </a:rPr>
              <a:t> high-</a:t>
            </a:r>
            <a:r>
              <a:rPr lang="de-CH" sz="1000" b="0" dirty="0" err="1">
                <a:solidFill>
                  <a:srgbClr val="FF0000"/>
                </a:solidFill>
              </a:rPr>
              <a:t>sensitivity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cardiac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troponin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and</a:t>
            </a:r>
            <a:r>
              <a:rPr lang="de-CH" sz="1000" b="0" dirty="0">
                <a:solidFill>
                  <a:srgbClr val="FF0000"/>
                </a:solidFill>
              </a:rPr>
              <a:t> B-type </a:t>
            </a:r>
            <a:r>
              <a:rPr lang="de-CH" sz="1000" b="0" dirty="0" err="1">
                <a:solidFill>
                  <a:srgbClr val="FF0000"/>
                </a:solidFill>
              </a:rPr>
              <a:t>natriuretic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peptide</a:t>
            </a:r>
            <a:r>
              <a:rPr lang="de-CH" sz="1000" b="0" dirty="0">
                <a:solidFill>
                  <a:srgbClr val="FF0000"/>
                </a:solidFill>
              </a:rPr>
              <a:t> in </a:t>
            </a:r>
            <a:r>
              <a:rPr lang="de-CH" sz="1000" b="0" dirty="0" err="1">
                <a:solidFill>
                  <a:srgbClr val="FF0000"/>
                </a:solidFill>
              </a:rPr>
              <a:t>the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detection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of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exercise-induced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myocardial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ischemia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de-CH" sz="1000" dirty="0">
                <a:solidFill>
                  <a:srgbClr val="FF0000"/>
                </a:solidFill>
              </a:rPr>
              <a:t>Dr. Tobias Michael Bürge: </a:t>
            </a:r>
            <a:r>
              <a:rPr lang="de-CH" sz="1000" b="0" dirty="0">
                <a:solidFill>
                  <a:srgbClr val="FF0000"/>
                </a:solidFill>
              </a:rPr>
              <a:t>Diagnosis </a:t>
            </a:r>
            <a:r>
              <a:rPr lang="de-CH" sz="1000" b="0" dirty="0" err="1">
                <a:solidFill>
                  <a:srgbClr val="FF0000"/>
                </a:solidFill>
              </a:rPr>
              <a:t>of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acute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myocardial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infarction</a:t>
            </a:r>
            <a:r>
              <a:rPr lang="de-CH" sz="1000" b="0" dirty="0">
                <a:solidFill>
                  <a:srgbClr val="FF0000"/>
                </a:solidFill>
              </a:rPr>
              <a:t> in </a:t>
            </a:r>
            <a:r>
              <a:rPr lang="de-CH" sz="1000" b="0" dirty="0" err="1">
                <a:solidFill>
                  <a:srgbClr val="FF0000"/>
                </a:solidFill>
              </a:rPr>
              <a:t>the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presence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of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left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bundle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branch</a:t>
            </a:r>
            <a:r>
              <a:rPr lang="de-CH" sz="1000" b="0" dirty="0">
                <a:solidFill>
                  <a:srgbClr val="FF0000"/>
                </a:solidFill>
              </a:rPr>
              <a:t> block 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de-CH" sz="1000" dirty="0">
                <a:solidFill>
                  <a:srgbClr val="FF0000"/>
                </a:solidFill>
              </a:rPr>
              <a:t>Dr. Stephanie Gudrun </a:t>
            </a:r>
            <a:r>
              <a:rPr lang="de-CH" sz="1000" dirty="0" err="1">
                <a:solidFill>
                  <a:srgbClr val="FF0000"/>
                </a:solidFill>
              </a:rPr>
              <a:t>Dörflinger</a:t>
            </a:r>
            <a:r>
              <a:rPr lang="de-CH" sz="1000" dirty="0">
                <a:solidFill>
                  <a:srgbClr val="FF0000"/>
                </a:solidFill>
              </a:rPr>
              <a:t>: </a:t>
            </a:r>
            <a:r>
              <a:rPr lang="de-CH" sz="1000" b="0" dirty="0">
                <a:solidFill>
                  <a:srgbClr val="FF0000"/>
                </a:solidFill>
              </a:rPr>
              <a:t>Clinical Utility </a:t>
            </a:r>
            <a:r>
              <a:rPr lang="de-CH" sz="1000" b="0" dirty="0" err="1">
                <a:solidFill>
                  <a:srgbClr val="FF0000"/>
                </a:solidFill>
              </a:rPr>
              <a:t>of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Circulating</a:t>
            </a:r>
            <a:r>
              <a:rPr lang="de-CH" sz="1000" b="0" dirty="0">
                <a:solidFill>
                  <a:srgbClr val="FF0000"/>
                </a:solidFill>
              </a:rPr>
              <a:t> Interleukin-6 </a:t>
            </a:r>
            <a:r>
              <a:rPr lang="de-CH" sz="1000" b="0" dirty="0" err="1">
                <a:solidFill>
                  <a:srgbClr val="FF0000"/>
                </a:solidFill>
              </a:rPr>
              <a:t>Concentrations</a:t>
            </a:r>
            <a:r>
              <a:rPr lang="de-CH" sz="1000" b="0" dirty="0">
                <a:solidFill>
                  <a:srgbClr val="FF0000"/>
                </a:solidFill>
              </a:rPr>
              <a:t> in </a:t>
            </a:r>
            <a:r>
              <a:rPr lang="de-CH" sz="1000" b="0" dirty="0" err="1">
                <a:solidFill>
                  <a:srgbClr val="FF0000"/>
                </a:solidFill>
              </a:rPr>
              <a:t>Suspected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Functionally</a:t>
            </a:r>
            <a:r>
              <a:rPr lang="de-CH" sz="1000" b="0" dirty="0">
                <a:solidFill>
                  <a:srgbClr val="FF0000"/>
                </a:solidFill>
              </a:rPr>
              <a:t> Relevant </a:t>
            </a:r>
            <a:r>
              <a:rPr lang="de-CH" sz="1000" b="0" dirty="0" err="1">
                <a:solidFill>
                  <a:srgbClr val="FF0000"/>
                </a:solidFill>
              </a:rPr>
              <a:t>Coronary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Artery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Disease</a:t>
            </a:r>
            <a:endParaRPr lang="de-CH" sz="1000" b="0" dirty="0">
              <a:solidFill>
                <a:srgbClr val="FF0000"/>
              </a:solidFill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de-CH" sz="1000" dirty="0">
                <a:solidFill>
                  <a:srgbClr val="FF0000"/>
                </a:solidFill>
              </a:rPr>
              <a:t>Dr. Alessandro Savino </a:t>
            </a:r>
            <a:r>
              <a:rPr lang="de-CH" sz="1000" dirty="0" err="1">
                <a:solidFill>
                  <a:srgbClr val="FF0000"/>
                </a:solidFill>
              </a:rPr>
              <a:t>Genini</a:t>
            </a:r>
            <a:r>
              <a:rPr lang="de-CH" sz="1000" dirty="0">
                <a:solidFill>
                  <a:srgbClr val="FF0000"/>
                </a:solidFill>
              </a:rPr>
              <a:t> : </a:t>
            </a:r>
            <a:r>
              <a:rPr lang="de-CH" sz="1000" b="0" dirty="0" err="1">
                <a:solidFill>
                  <a:srgbClr val="FF0000"/>
                </a:solidFill>
              </a:rPr>
              <a:t>Association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between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Self-Reported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Functional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Capacity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and</a:t>
            </a:r>
            <a:r>
              <a:rPr lang="de-CH" sz="1000" b="0" dirty="0">
                <a:solidFill>
                  <a:srgbClr val="FF0000"/>
                </a:solidFill>
              </a:rPr>
              <a:t> Major </a:t>
            </a:r>
            <a:r>
              <a:rPr lang="de-CH" sz="1000" b="0" dirty="0" err="1">
                <a:solidFill>
                  <a:srgbClr val="FF0000"/>
                </a:solidFill>
              </a:rPr>
              <a:t>Adverse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Cardiac</a:t>
            </a:r>
            <a:r>
              <a:rPr lang="de-CH" sz="1000" b="0" dirty="0">
                <a:solidFill>
                  <a:srgbClr val="FF0000"/>
                </a:solidFill>
              </a:rPr>
              <a:t> Events in </a:t>
            </a:r>
            <a:r>
              <a:rPr lang="de-CH" sz="1000" b="0" dirty="0" err="1">
                <a:solidFill>
                  <a:srgbClr val="FF0000"/>
                </a:solidFill>
              </a:rPr>
              <a:t>Patients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Undergoing</a:t>
            </a:r>
            <a:r>
              <a:rPr lang="de-CH" sz="1000" b="0" dirty="0">
                <a:solidFill>
                  <a:srgbClr val="FF0000"/>
                </a:solidFill>
              </a:rPr>
              <a:t> in-Patient </a:t>
            </a:r>
            <a:r>
              <a:rPr lang="de-CH" sz="1000" b="0" dirty="0" err="1">
                <a:solidFill>
                  <a:srgbClr val="FF0000"/>
                </a:solidFill>
              </a:rPr>
              <a:t>noncardiac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Surgery</a:t>
            </a:r>
            <a:endParaRPr lang="de-CH" sz="1000" b="0" dirty="0">
              <a:solidFill>
                <a:srgbClr val="FF0000"/>
              </a:solidFill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de-CH" sz="1000" dirty="0">
                <a:solidFill>
                  <a:srgbClr val="FF0000"/>
                </a:solidFill>
              </a:rPr>
              <a:t>Dr. </a:t>
            </a:r>
            <a:r>
              <a:rPr lang="de-CH" sz="1000" dirty="0" err="1">
                <a:solidFill>
                  <a:srgbClr val="FF0000"/>
                </a:solidFill>
              </a:rPr>
              <a:t>Reka</a:t>
            </a:r>
            <a:r>
              <a:rPr lang="de-CH" sz="1000" dirty="0">
                <a:solidFill>
                  <a:srgbClr val="FF0000"/>
                </a:solidFill>
              </a:rPr>
              <a:t> </a:t>
            </a:r>
            <a:r>
              <a:rPr lang="de-CH" sz="1000" dirty="0" err="1">
                <a:solidFill>
                  <a:srgbClr val="FF0000"/>
                </a:solidFill>
              </a:rPr>
              <a:t>Hidvégi</a:t>
            </a:r>
            <a:r>
              <a:rPr lang="de-CH" sz="1000" dirty="0">
                <a:solidFill>
                  <a:srgbClr val="FF0000"/>
                </a:solidFill>
              </a:rPr>
              <a:t> : </a:t>
            </a:r>
            <a:r>
              <a:rPr lang="de-CH" sz="1000" b="0" dirty="0" err="1">
                <a:solidFill>
                  <a:srgbClr val="FF0000"/>
                </a:solidFill>
              </a:rPr>
              <a:t>Obesity</a:t>
            </a:r>
            <a:r>
              <a:rPr lang="de-CH" sz="1000" b="0" dirty="0">
                <a:solidFill>
                  <a:srgbClr val="FF0000"/>
                </a:solidFill>
              </a:rPr>
              <a:t> paradox </a:t>
            </a:r>
            <a:r>
              <a:rPr lang="de-CH" sz="1000" b="0" dirty="0" err="1">
                <a:solidFill>
                  <a:srgbClr val="FF0000"/>
                </a:solidFill>
              </a:rPr>
              <a:t>and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perioperative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myocardial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infarction</a:t>
            </a:r>
            <a:r>
              <a:rPr lang="de-CH" sz="1000" b="0" dirty="0">
                <a:solidFill>
                  <a:srgbClr val="FF0000"/>
                </a:solidFill>
              </a:rPr>
              <a:t>/</a:t>
            </a:r>
            <a:r>
              <a:rPr lang="de-CH" sz="1000" b="0" dirty="0" err="1">
                <a:solidFill>
                  <a:srgbClr val="FF0000"/>
                </a:solidFill>
              </a:rPr>
              <a:t>injury</a:t>
            </a:r>
            <a:r>
              <a:rPr lang="de-CH" sz="1000" b="0" dirty="0">
                <a:solidFill>
                  <a:srgbClr val="FF0000"/>
                </a:solidFill>
              </a:rPr>
              <a:t> in non </a:t>
            </a:r>
            <a:r>
              <a:rPr lang="de-CH" sz="1000" b="0" dirty="0" err="1">
                <a:solidFill>
                  <a:srgbClr val="FF0000"/>
                </a:solidFill>
              </a:rPr>
              <a:t>cardiac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surgery</a:t>
            </a:r>
            <a:endParaRPr lang="de-CH" sz="1000" b="0" dirty="0">
              <a:solidFill>
                <a:srgbClr val="FF0000"/>
              </a:solidFill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de-CH" sz="1000" dirty="0">
                <a:solidFill>
                  <a:srgbClr val="FF0000"/>
                </a:solidFill>
              </a:rPr>
              <a:t>Dr. Janina Esther Elisabeth Monica Jann</a:t>
            </a:r>
            <a:r>
              <a:rPr lang="de-CH" sz="1000" b="0" dirty="0">
                <a:solidFill>
                  <a:srgbClr val="FF0000"/>
                </a:solidFill>
              </a:rPr>
              <a:t>: Impact </a:t>
            </a:r>
            <a:r>
              <a:rPr lang="de-CH" sz="1000" b="0" dirty="0" err="1">
                <a:solidFill>
                  <a:srgbClr val="FF0000"/>
                </a:solidFill>
              </a:rPr>
              <a:t>of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age</a:t>
            </a:r>
            <a:r>
              <a:rPr lang="de-CH" sz="1000" b="0" dirty="0">
                <a:solidFill>
                  <a:srgbClr val="FF0000"/>
                </a:solidFill>
              </a:rPr>
              <a:t> on </a:t>
            </a:r>
            <a:r>
              <a:rPr lang="de-CH" sz="1000" b="0" dirty="0" err="1">
                <a:solidFill>
                  <a:srgbClr val="FF0000"/>
                </a:solidFill>
              </a:rPr>
              <a:t>the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performance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of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the</a:t>
            </a:r>
            <a:r>
              <a:rPr lang="de-CH" sz="1000" b="0" dirty="0">
                <a:solidFill>
                  <a:srgbClr val="FF0000"/>
                </a:solidFill>
              </a:rPr>
              <a:t> ESC 0/1 h – </a:t>
            </a:r>
            <a:r>
              <a:rPr lang="de-CH" sz="1000" b="0" dirty="0" err="1">
                <a:solidFill>
                  <a:srgbClr val="FF0000"/>
                </a:solidFill>
              </a:rPr>
              <a:t>algorithm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for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early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diagnosis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of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myocardial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infarction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de-CH" sz="1000" dirty="0">
                <a:solidFill>
                  <a:srgbClr val="FF0000"/>
                </a:solidFill>
              </a:rPr>
              <a:t>Dr. Kathrin </a:t>
            </a:r>
            <a:r>
              <a:rPr lang="de-CH" sz="1000" dirty="0" smtClean="0">
                <a:solidFill>
                  <a:srgbClr val="FF0000"/>
                </a:solidFill>
              </a:rPr>
              <a:t>Leu: </a:t>
            </a:r>
            <a:r>
              <a:rPr lang="de-CH" sz="1000" b="0" dirty="0">
                <a:solidFill>
                  <a:srgbClr val="FF0000"/>
                </a:solidFill>
              </a:rPr>
              <a:t>Sex-</a:t>
            </a:r>
            <a:r>
              <a:rPr lang="de-CH" sz="1000" b="0" dirty="0" err="1">
                <a:solidFill>
                  <a:srgbClr val="FF0000"/>
                </a:solidFill>
              </a:rPr>
              <a:t>Specific</a:t>
            </a:r>
            <a:r>
              <a:rPr lang="de-CH" sz="1000" b="0" dirty="0">
                <a:solidFill>
                  <a:srgbClr val="FF0000"/>
                </a:solidFill>
              </a:rPr>
              <a:t> Approach in </a:t>
            </a:r>
            <a:r>
              <a:rPr lang="de-CH" sz="1000" b="0" dirty="0" err="1">
                <a:solidFill>
                  <a:srgbClr val="FF0000"/>
                </a:solidFill>
              </a:rPr>
              <a:t>the</a:t>
            </a:r>
            <a:r>
              <a:rPr lang="de-CH" sz="1000" b="0" dirty="0">
                <a:solidFill>
                  <a:srgbClr val="FF0000"/>
                </a:solidFill>
              </a:rPr>
              <a:t> Early Diagnosis </a:t>
            </a:r>
            <a:r>
              <a:rPr lang="de-CH" sz="1000" b="0" dirty="0" err="1">
                <a:solidFill>
                  <a:srgbClr val="FF0000"/>
                </a:solidFill>
              </a:rPr>
              <a:t>of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Cardiac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 smtClean="0">
                <a:solidFill>
                  <a:srgbClr val="FF0000"/>
                </a:solidFill>
              </a:rPr>
              <a:t>Syncope</a:t>
            </a:r>
            <a:endParaRPr lang="de-CH" sz="1000" b="0" dirty="0" smtClean="0">
              <a:solidFill>
                <a:srgbClr val="FF0000"/>
              </a:solidFill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de-CH" sz="1000" dirty="0">
                <a:solidFill>
                  <a:srgbClr val="FF0000"/>
                </a:solidFill>
              </a:rPr>
              <a:t>Dr. Letizia </a:t>
            </a:r>
            <a:r>
              <a:rPr lang="de-CH" sz="1000" dirty="0" err="1">
                <a:solidFill>
                  <a:srgbClr val="FF0000"/>
                </a:solidFill>
              </a:rPr>
              <a:t>Fabiana</a:t>
            </a:r>
            <a:r>
              <a:rPr lang="de-CH" sz="1000" dirty="0">
                <a:solidFill>
                  <a:srgbClr val="FF0000"/>
                </a:solidFill>
              </a:rPr>
              <a:t> Scholl: </a:t>
            </a:r>
            <a:r>
              <a:rPr lang="de-CH" sz="1000" b="0" dirty="0" err="1">
                <a:solidFill>
                  <a:srgbClr val="FF0000"/>
                </a:solidFill>
              </a:rPr>
              <a:t>External</a:t>
            </a:r>
            <a:r>
              <a:rPr lang="de-CH" sz="1000" b="0" dirty="0">
                <a:solidFill>
                  <a:srgbClr val="FF0000"/>
                </a:solidFill>
              </a:rPr>
              <a:t> Validation </a:t>
            </a:r>
            <a:r>
              <a:rPr lang="de-CH" sz="1000" b="0" dirty="0" err="1">
                <a:solidFill>
                  <a:srgbClr val="FF0000"/>
                </a:solidFill>
              </a:rPr>
              <a:t>of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the</a:t>
            </a:r>
            <a:r>
              <a:rPr lang="de-CH" sz="1000" b="0" dirty="0">
                <a:solidFill>
                  <a:srgbClr val="FF0000"/>
                </a:solidFill>
              </a:rPr>
              <a:t> MEESSI </a:t>
            </a:r>
            <a:r>
              <a:rPr lang="de-CH" sz="1000" b="0" dirty="0" err="1">
                <a:solidFill>
                  <a:srgbClr val="FF0000"/>
                </a:solidFill>
              </a:rPr>
              <a:t>Acute</a:t>
            </a:r>
            <a:r>
              <a:rPr lang="de-CH" sz="1000" b="0" dirty="0">
                <a:solidFill>
                  <a:srgbClr val="FF0000"/>
                </a:solidFill>
              </a:rPr>
              <a:t> Heart </a:t>
            </a:r>
            <a:r>
              <a:rPr lang="de-CH" sz="1000" b="0" dirty="0" err="1">
                <a:solidFill>
                  <a:srgbClr val="FF0000"/>
                </a:solidFill>
              </a:rPr>
              <a:t>Failure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Risk</a:t>
            </a:r>
            <a:r>
              <a:rPr lang="de-CH" sz="1000" b="0" dirty="0">
                <a:solidFill>
                  <a:srgbClr val="FF0000"/>
                </a:solidFill>
              </a:rPr>
              <a:t> Score 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de-CH" sz="1000" dirty="0">
                <a:solidFill>
                  <a:srgbClr val="FF0000"/>
                </a:solidFill>
              </a:rPr>
              <a:t>Dr. Lukas Schumacher: </a:t>
            </a:r>
            <a:r>
              <a:rPr lang="de-CH" sz="1000" b="0" dirty="0" err="1">
                <a:solidFill>
                  <a:srgbClr val="FF0000"/>
                </a:solidFill>
              </a:rPr>
              <a:t>Direct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Comparison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of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two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Rule</a:t>
            </a:r>
            <a:r>
              <a:rPr lang="de-CH" sz="1000" b="0" dirty="0">
                <a:solidFill>
                  <a:srgbClr val="FF0000"/>
                </a:solidFill>
              </a:rPr>
              <a:t>-out </a:t>
            </a:r>
            <a:r>
              <a:rPr lang="de-CH" sz="1000" b="0" dirty="0" err="1">
                <a:solidFill>
                  <a:srgbClr val="FF0000"/>
                </a:solidFill>
              </a:rPr>
              <a:t>Strategies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for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Acute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Myocardial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Infarction</a:t>
            </a:r>
            <a:r>
              <a:rPr lang="de-CH" sz="1000" b="0" dirty="0">
                <a:solidFill>
                  <a:srgbClr val="FF0000"/>
                </a:solidFill>
              </a:rPr>
              <a:t>: 2h-Accelerated </a:t>
            </a:r>
            <a:r>
              <a:rPr lang="de-CH" sz="1000" b="0" dirty="0" err="1">
                <a:solidFill>
                  <a:srgbClr val="FF0000"/>
                </a:solidFill>
              </a:rPr>
              <a:t>Diagnostic</a:t>
            </a:r>
            <a:r>
              <a:rPr lang="de-CH" sz="1000" b="0" dirty="0">
                <a:solidFill>
                  <a:srgbClr val="FF0000"/>
                </a:solidFill>
              </a:rPr>
              <a:t> Protocol versus 2h-Algorithm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de-CH" sz="1000" dirty="0">
                <a:solidFill>
                  <a:srgbClr val="FF0000"/>
                </a:solidFill>
              </a:rPr>
              <a:t>Dr. Jonas Schwarz: </a:t>
            </a:r>
            <a:r>
              <a:rPr lang="de-CH" sz="1000" b="0" dirty="0" err="1">
                <a:solidFill>
                  <a:srgbClr val="FF0000"/>
                </a:solidFill>
              </a:rPr>
              <a:t>Direct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comparison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of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the</a:t>
            </a:r>
            <a:r>
              <a:rPr lang="de-CH" sz="1000" b="0" dirty="0">
                <a:solidFill>
                  <a:srgbClr val="FF0000"/>
                </a:solidFill>
              </a:rPr>
              <a:t> 0/1h- </a:t>
            </a:r>
            <a:r>
              <a:rPr lang="de-CH" sz="1000" b="0" dirty="0" err="1">
                <a:solidFill>
                  <a:srgbClr val="FF0000"/>
                </a:solidFill>
              </a:rPr>
              <a:t>and</a:t>
            </a:r>
            <a:r>
              <a:rPr lang="de-CH" sz="1000" b="0" dirty="0">
                <a:solidFill>
                  <a:srgbClr val="FF0000"/>
                </a:solidFill>
              </a:rPr>
              <a:t> 0/3h-algorithm </a:t>
            </a:r>
            <a:r>
              <a:rPr lang="de-CH" sz="1000" b="0" dirty="0" err="1">
                <a:solidFill>
                  <a:srgbClr val="FF0000"/>
                </a:solidFill>
              </a:rPr>
              <a:t>for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early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rule</a:t>
            </a:r>
            <a:r>
              <a:rPr lang="de-CH" sz="1000" b="0" dirty="0">
                <a:solidFill>
                  <a:srgbClr val="FF0000"/>
                </a:solidFill>
              </a:rPr>
              <a:t>-out </a:t>
            </a:r>
            <a:r>
              <a:rPr lang="de-CH" sz="1000" b="0" dirty="0" err="1">
                <a:solidFill>
                  <a:srgbClr val="FF0000"/>
                </a:solidFill>
              </a:rPr>
              <a:t>of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acute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myocardial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infarction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of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the</a:t>
            </a:r>
            <a:r>
              <a:rPr lang="de-CH" sz="1000" b="0" dirty="0">
                <a:solidFill>
                  <a:srgbClr val="FF0000"/>
                </a:solidFill>
              </a:rPr>
              <a:t> European Society </a:t>
            </a:r>
            <a:r>
              <a:rPr lang="de-CH" sz="1000" b="0" dirty="0" err="1">
                <a:solidFill>
                  <a:srgbClr val="FF0000"/>
                </a:solidFill>
              </a:rPr>
              <a:t>of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Cardiology</a:t>
            </a:r>
            <a:endParaRPr lang="de-CH" sz="1000" b="0" dirty="0">
              <a:solidFill>
                <a:srgbClr val="FF0000"/>
              </a:solidFill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endParaRPr lang="de-CH" sz="1000" b="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9E49153D-D1A6-43DB-BA40-B0AF7EDA92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60256" y="1079999"/>
            <a:ext cx="4032000" cy="5118781"/>
          </a:xfrm>
        </p:spPr>
        <p:txBody>
          <a:bodyPr wrap="square"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CH" sz="1000" dirty="0">
              <a:solidFill>
                <a:srgbClr val="FF0000"/>
              </a:solidFill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de-CH" sz="1000" dirty="0" smtClean="0">
                <a:solidFill>
                  <a:srgbClr val="FF0000"/>
                </a:solidFill>
              </a:rPr>
              <a:t>Dr</a:t>
            </a:r>
            <a:r>
              <a:rPr lang="de-CH" sz="1000" dirty="0">
                <a:solidFill>
                  <a:srgbClr val="FF0000"/>
                </a:solidFill>
              </a:rPr>
              <a:t>. </a:t>
            </a:r>
            <a:r>
              <a:rPr lang="de-CH" sz="1000" dirty="0" err="1">
                <a:solidFill>
                  <a:srgbClr val="FF0000"/>
                </a:solidFill>
              </a:rPr>
              <a:t>Devran</a:t>
            </a:r>
            <a:r>
              <a:rPr lang="de-CH" sz="1000" dirty="0">
                <a:solidFill>
                  <a:srgbClr val="FF0000"/>
                </a:solidFill>
              </a:rPr>
              <a:t> </a:t>
            </a:r>
            <a:r>
              <a:rPr lang="de-CH" sz="1000" dirty="0" err="1">
                <a:solidFill>
                  <a:srgbClr val="FF0000"/>
                </a:solidFill>
              </a:rPr>
              <a:t>Topyürek</a:t>
            </a:r>
            <a:r>
              <a:rPr lang="de-CH" sz="1000" dirty="0">
                <a:solidFill>
                  <a:srgbClr val="FF0000"/>
                </a:solidFill>
              </a:rPr>
              <a:t> : </a:t>
            </a:r>
            <a:r>
              <a:rPr lang="de-CH" sz="1000" b="0" dirty="0">
                <a:solidFill>
                  <a:srgbClr val="FF0000"/>
                </a:solidFill>
              </a:rPr>
              <a:t>Clinical Validation </a:t>
            </a:r>
            <a:r>
              <a:rPr lang="de-CH" sz="1000" b="0" dirty="0" err="1">
                <a:solidFill>
                  <a:srgbClr val="FF0000"/>
                </a:solidFill>
              </a:rPr>
              <a:t>of</a:t>
            </a:r>
            <a:r>
              <a:rPr lang="de-CH" sz="1000" b="0" dirty="0">
                <a:solidFill>
                  <a:srgbClr val="FF0000"/>
                </a:solidFill>
              </a:rPr>
              <a:t> a </a:t>
            </a:r>
            <a:r>
              <a:rPr lang="de-CH" sz="1000" b="0" dirty="0" err="1">
                <a:solidFill>
                  <a:srgbClr val="FF0000"/>
                </a:solidFill>
              </a:rPr>
              <a:t>Novel</a:t>
            </a:r>
            <a:r>
              <a:rPr lang="de-CH" sz="1000" b="0" dirty="0">
                <a:solidFill>
                  <a:srgbClr val="FF0000"/>
                </a:solidFill>
              </a:rPr>
              <a:t> Ultra-Sensitive </a:t>
            </a:r>
            <a:r>
              <a:rPr lang="de-CH" sz="1000" b="0" dirty="0" err="1">
                <a:solidFill>
                  <a:srgbClr val="FF0000"/>
                </a:solidFill>
              </a:rPr>
              <a:t>Cardiac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Troponin</a:t>
            </a:r>
            <a:r>
              <a:rPr lang="de-CH" sz="1000" b="0" dirty="0">
                <a:solidFill>
                  <a:srgbClr val="FF0000"/>
                </a:solidFill>
              </a:rPr>
              <a:t> I Assay </a:t>
            </a:r>
            <a:r>
              <a:rPr lang="de-CH" sz="1000" b="0" dirty="0" err="1">
                <a:solidFill>
                  <a:srgbClr val="FF0000"/>
                </a:solidFill>
              </a:rPr>
              <a:t>for</a:t>
            </a:r>
            <a:r>
              <a:rPr lang="de-CH" sz="1000" b="0" dirty="0">
                <a:solidFill>
                  <a:srgbClr val="FF0000"/>
                </a:solidFill>
              </a:rPr>
              <a:t> Early Diagnosis </a:t>
            </a:r>
            <a:r>
              <a:rPr lang="de-CH" sz="1000" b="0" dirty="0" err="1">
                <a:solidFill>
                  <a:srgbClr val="FF0000"/>
                </a:solidFill>
              </a:rPr>
              <a:t>of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Myocardial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Infarction</a:t>
            </a:r>
            <a:endParaRPr lang="de-CH" sz="1000" b="0" dirty="0">
              <a:solidFill>
                <a:srgbClr val="FF0000"/>
              </a:solidFill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de-CH" sz="1000" dirty="0">
                <a:solidFill>
                  <a:srgbClr val="FF0000"/>
                </a:solidFill>
              </a:rPr>
              <a:t>Dr. Matthias Georg </a:t>
            </a:r>
            <a:r>
              <a:rPr lang="de-CH" sz="1000" dirty="0" smtClean="0">
                <a:solidFill>
                  <a:srgbClr val="FF0000"/>
                </a:solidFill>
              </a:rPr>
              <a:t>Trapp: </a:t>
            </a:r>
            <a:r>
              <a:rPr lang="de-CH" sz="1000" b="0" dirty="0">
                <a:solidFill>
                  <a:srgbClr val="FF0000"/>
                </a:solidFill>
              </a:rPr>
              <a:t>Head-</a:t>
            </a:r>
            <a:r>
              <a:rPr lang="de-CH" sz="1000" b="0" dirty="0" err="1">
                <a:solidFill>
                  <a:srgbClr val="FF0000"/>
                </a:solidFill>
              </a:rPr>
              <a:t>to</a:t>
            </a:r>
            <a:r>
              <a:rPr lang="de-CH" sz="1000" b="0" dirty="0">
                <a:solidFill>
                  <a:srgbClr val="FF0000"/>
                </a:solidFill>
              </a:rPr>
              <a:t>-Head </a:t>
            </a:r>
            <a:r>
              <a:rPr lang="de-CH" sz="1000" b="0" dirty="0" err="1">
                <a:solidFill>
                  <a:srgbClr val="FF0000"/>
                </a:solidFill>
              </a:rPr>
              <a:t>Comparisons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of</a:t>
            </a:r>
            <a:r>
              <a:rPr lang="de-CH" sz="1000" b="0" dirty="0">
                <a:solidFill>
                  <a:srgbClr val="FF0000"/>
                </a:solidFill>
              </a:rPr>
              <a:t> Sensitive </a:t>
            </a:r>
            <a:r>
              <a:rPr lang="de-CH" sz="1000" b="0" dirty="0" err="1">
                <a:solidFill>
                  <a:srgbClr val="FF0000"/>
                </a:solidFill>
              </a:rPr>
              <a:t>and</a:t>
            </a:r>
            <a:r>
              <a:rPr lang="de-CH" sz="1000" b="0" dirty="0">
                <a:solidFill>
                  <a:srgbClr val="FF0000"/>
                </a:solidFill>
              </a:rPr>
              <a:t> High-</a:t>
            </a:r>
            <a:r>
              <a:rPr lang="de-CH" sz="1000" b="0" dirty="0" err="1">
                <a:solidFill>
                  <a:srgbClr val="FF0000"/>
                </a:solidFill>
              </a:rPr>
              <a:t>Sensitivity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Cardiac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Troponin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Assays</a:t>
            </a:r>
            <a:r>
              <a:rPr lang="de-CH" sz="1000" b="0" dirty="0">
                <a:solidFill>
                  <a:srgbClr val="FF0000"/>
                </a:solidFill>
              </a:rPr>
              <a:t> in </a:t>
            </a:r>
            <a:r>
              <a:rPr lang="de-CH" sz="1000" b="0" dirty="0" err="1">
                <a:solidFill>
                  <a:srgbClr val="FF0000"/>
                </a:solidFill>
              </a:rPr>
              <a:t>the</a:t>
            </a:r>
            <a:r>
              <a:rPr lang="de-CH" sz="1000" b="0" dirty="0">
                <a:solidFill>
                  <a:srgbClr val="FF0000"/>
                </a:solidFill>
              </a:rPr>
              <a:t> Early Diagnosis </a:t>
            </a:r>
            <a:r>
              <a:rPr lang="de-CH" sz="1000" b="0" dirty="0" err="1">
                <a:solidFill>
                  <a:srgbClr val="FF0000"/>
                </a:solidFill>
              </a:rPr>
              <a:t>of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Acute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Myocardial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Infarction</a:t>
            </a:r>
            <a:endParaRPr lang="de-CH" sz="1000" b="0" dirty="0">
              <a:solidFill>
                <a:srgbClr val="FF0000"/>
              </a:solidFill>
            </a:endParaRPr>
          </a:p>
          <a:p>
            <a:pPr>
              <a:lnSpc>
                <a:spcPts val="1200"/>
              </a:lnSpc>
              <a:spcAft>
                <a:spcPts val="2400"/>
              </a:spcAft>
            </a:pPr>
            <a:r>
              <a:rPr lang="de-CH" sz="1000" dirty="0">
                <a:solidFill>
                  <a:srgbClr val="FF0000"/>
                </a:solidFill>
              </a:rPr>
              <a:t>Dr. Velina </a:t>
            </a:r>
            <a:r>
              <a:rPr lang="de-CH" sz="1000" dirty="0" smtClean="0">
                <a:solidFill>
                  <a:srgbClr val="FF0000"/>
                </a:solidFill>
              </a:rPr>
              <a:t>Widmer: </a:t>
            </a:r>
            <a:r>
              <a:rPr lang="de-CH" sz="1000" b="0" dirty="0" err="1">
                <a:solidFill>
                  <a:srgbClr val="FF0000"/>
                </a:solidFill>
              </a:rPr>
              <a:t>Incidence</a:t>
            </a:r>
            <a:r>
              <a:rPr lang="de-CH" sz="1000" b="0" dirty="0">
                <a:solidFill>
                  <a:srgbClr val="FF0000"/>
                </a:solidFill>
              </a:rPr>
              <a:t>, </a:t>
            </a:r>
            <a:r>
              <a:rPr lang="de-CH" sz="1000" b="0" dirty="0" err="1">
                <a:solidFill>
                  <a:srgbClr val="FF0000"/>
                </a:solidFill>
              </a:rPr>
              <a:t>characteristics</a:t>
            </a:r>
            <a:r>
              <a:rPr lang="de-CH" sz="1000" b="0" dirty="0">
                <a:solidFill>
                  <a:srgbClr val="FF0000"/>
                </a:solidFill>
              </a:rPr>
              <a:t>, </a:t>
            </a:r>
            <a:r>
              <a:rPr lang="de-CH" sz="1000" b="0" dirty="0" err="1">
                <a:solidFill>
                  <a:srgbClr val="FF0000"/>
                </a:solidFill>
              </a:rPr>
              <a:t>determinants</a:t>
            </a:r>
            <a:r>
              <a:rPr lang="de-CH" sz="1000" b="0" dirty="0">
                <a:solidFill>
                  <a:srgbClr val="FF0000"/>
                </a:solidFill>
              </a:rPr>
              <a:t>, </a:t>
            </a:r>
            <a:r>
              <a:rPr lang="de-CH" sz="1000" b="0" dirty="0" err="1">
                <a:solidFill>
                  <a:srgbClr val="FF0000"/>
                </a:solidFill>
              </a:rPr>
              <a:t>and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prognostic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smtClean="0">
                <a:solidFill>
                  <a:srgbClr val="FF0000"/>
                </a:solidFill>
              </a:rPr>
              <a:t>Impact </a:t>
            </a:r>
            <a:r>
              <a:rPr lang="de-CH" sz="1000" b="0" dirty="0" err="1">
                <a:solidFill>
                  <a:srgbClr val="FF0000"/>
                </a:solidFill>
              </a:rPr>
              <a:t>of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recurrent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 smtClean="0">
                <a:solidFill>
                  <a:srgbClr val="FF0000"/>
                </a:solidFill>
              </a:rPr>
              <a:t>syncope</a:t>
            </a:r>
            <a:endParaRPr lang="de-CH" sz="1000" b="0" dirty="0" smtClean="0">
              <a:solidFill>
                <a:srgbClr val="FF0000"/>
              </a:solidFill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de-CH" sz="1000" dirty="0" smtClean="0">
                <a:solidFill>
                  <a:srgbClr val="FF0000"/>
                </a:solidFill>
              </a:rPr>
              <a:t>Dissertationen </a:t>
            </a:r>
            <a:r>
              <a:rPr lang="de-CH" sz="1000" dirty="0">
                <a:solidFill>
                  <a:srgbClr val="FF0000"/>
                </a:solidFill>
              </a:rPr>
              <a:t>bei Prof. Stefan Osswald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de-CH" sz="1000" dirty="0">
                <a:solidFill>
                  <a:srgbClr val="FF0000"/>
                </a:solidFill>
              </a:rPr>
              <a:t>Dr. Simone Evers-</a:t>
            </a:r>
            <a:r>
              <a:rPr lang="de-CH" sz="1000" dirty="0" err="1">
                <a:solidFill>
                  <a:srgbClr val="FF0000"/>
                </a:solidFill>
              </a:rPr>
              <a:t>Doerpfeld</a:t>
            </a:r>
            <a:r>
              <a:rPr lang="de-CH" sz="1000" dirty="0">
                <a:solidFill>
                  <a:srgbClr val="FF0000"/>
                </a:solidFill>
              </a:rPr>
              <a:t>: </a:t>
            </a:r>
            <a:r>
              <a:rPr lang="de-CH" sz="1000" b="0" dirty="0">
                <a:solidFill>
                  <a:srgbClr val="FF0000"/>
                </a:solidFill>
              </a:rPr>
              <a:t>Sex-</a:t>
            </a:r>
            <a:r>
              <a:rPr lang="de-CH" sz="1000" b="0" dirty="0" err="1">
                <a:solidFill>
                  <a:srgbClr val="FF0000"/>
                </a:solidFill>
              </a:rPr>
              <a:t>specific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differences</a:t>
            </a:r>
            <a:r>
              <a:rPr lang="de-CH" sz="1000" b="0" dirty="0">
                <a:solidFill>
                  <a:srgbClr val="FF0000"/>
                </a:solidFill>
              </a:rPr>
              <a:t> in </a:t>
            </a:r>
            <a:r>
              <a:rPr lang="de-CH" sz="1000" b="0" dirty="0" err="1">
                <a:solidFill>
                  <a:srgbClr val="FF0000"/>
                </a:solidFill>
              </a:rPr>
              <a:t>adverse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outcome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events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among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patients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with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atrial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fibrillation</a:t>
            </a:r>
            <a:endParaRPr lang="de-CH" sz="1000" b="0" dirty="0">
              <a:solidFill>
                <a:srgbClr val="FF0000"/>
              </a:solidFill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de-CH" sz="1000" dirty="0">
                <a:solidFill>
                  <a:srgbClr val="FF0000"/>
                </a:solidFill>
              </a:rPr>
              <a:t>Dr. Rebecca Raffaella </a:t>
            </a:r>
            <a:r>
              <a:rPr lang="de-CH" sz="1000" dirty="0" err="1">
                <a:solidFill>
                  <a:srgbClr val="FF0000"/>
                </a:solidFill>
              </a:rPr>
              <a:t>Gugganig</a:t>
            </a:r>
            <a:r>
              <a:rPr lang="de-CH" sz="1000" dirty="0">
                <a:solidFill>
                  <a:srgbClr val="FF0000"/>
                </a:solidFill>
              </a:rPr>
              <a:t>: </a:t>
            </a:r>
            <a:r>
              <a:rPr lang="de-CH" sz="1000" b="0" dirty="0" err="1">
                <a:solidFill>
                  <a:srgbClr val="FF0000"/>
                </a:solidFill>
              </a:rPr>
              <a:t>Frailty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to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predict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unplanned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hospitalization</a:t>
            </a:r>
            <a:r>
              <a:rPr lang="de-CH" sz="1000" b="0" dirty="0">
                <a:solidFill>
                  <a:srgbClr val="FF0000"/>
                </a:solidFill>
              </a:rPr>
              <a:t>, </a:t>
            </a:r>
            <a:r>
              <a:rPr lang="de-CH" sz="1000" b="0" dirty="0" err="1">
                <a:solidFill>
                  <a:srgbClr val="FF0000"/>
                </a:solidFill>
              </a:rPr>
              <a:t>stroke</a:t>
            </a:r>
            <a:r>
              <a:rPr lang="de-CH" sz="1000" b="0" dirty="0">
                <a:solidFill>
                  <a:srgbClr val="FF0000"/>
                </a:solidFill>
              </a:rPr>
              <a:t>, </a:t>
            </a:r>
            <a:r>
              <a:rPr lang="de-CH" sz="1000" b="0" dirty="0" err="1">
                <a:solidFill>
                  <a:srgbClr val="FF0000"/>
                </a:solidFill>
              </a:rPr>
              <a:t>bleeding</a:t>
            </a:r>
            <a:r>
              <a:rPr lang="de-CH" sz="1000" b="0" dirty="0">
                <a:solidFill>
                  <a:srgbClr val="FF0000"/>
                </a:solidFill>
              </a:rPr>
              <a:t>, </a:t>
            </a:r>
            <a:r>
              <a:rPr lang="de-CH" sz="1000" b="0" dirty="0" err="1">
                <a:solidFill>
                  <a:srgbClr val="FF0000"/>
                </a:solidFill>
              </a:rPr>
              <a:t>and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death</a:t>
            </a:r>
            <a:r>
              <a:rPr lang="de-CH" sz="1000" b="0" dirty="0">
                <a:solidFill>
                  <a:srgbClr val="FF0000"/>
                </a:solidFill>
              </a:rPr>
              <a:t> in </a:t>
            </a:r>
            <a:r>
              <a:rPr lang="de-CH" sz="1000" b="0" dirty="0" err="1">
                <a:solidFill>
                  <a:srgbClr val="FF0000"/>
                </a:solidFill>
              </a:rPr>
              <a:t>atrial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fibrillation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de-CH" sz="1000" dirty="0">
                <a:solidFill>
                  <a:srgbClr val="FF0000"/>
                </a:solidFill>
              </a:rPr>
              <a:t>Dr. Peter Nikolaus Hämmerle: </a:t>
            </a:r>
            <a:r>
              <a:rPr lang="de-CH" sz="1000" b="0" dirty="0">
                <a:solidFill>
                  <a:srgbClr val="FF0000"/>
                </a:solidFill>
              </a:rPr>
              <a:t>Heart Rate </a:t>
            </a:r>
            <a:r>
              <a:rPr lang="de-CH" sz="1000" b="0" dirty="0" err="1">
                <a:solidFill>
                  <a:srgbClr val="FF0000"/>
                </a:solidFill>
              </a:rPr>
              <a:t>Variability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Triangular</a:t>
            </a:r>
            <a:r>
              <a:rPr lang="de-CH" sz="1000" b="0" dirty="0">
                <a:solidFill>
                  <a:srgbClr val="FF0000"/>
                </a:solidFill>
              </a:rPr>
              <a:t> Index </a:t>
            </a:r>
            <a:r>
              <a:rPr lang="de-CH" sz="1000" b="0" dirty="0" err="1">
                <a:solidFill>
                  <a:srgbClr val="FF0000"/>
                </a:solidFill>
              </a:rPr>
              <a:t>as</a:t>
            </a:r>
            <a:r>
              <a:rPr lang="de-CH" sz="1000" b="0" dirty="0">
                <a:solidFill>
                  <a:srgbClr val="FF0000"/>
                </a:solidFill>
              </a:rPr>
              <a:t> a </a:t>
            </a:r>
            <a:r>
              <a:rPr lang="de-CH" sz="1000" b="0" dirty="0" err="1">
                <a:solidFill>
                  <a:srgbClr val="FF0000"/>
                </a:solidFill>
              </a:rPr>
              <a:t>Predictor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of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Cardiovascular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Mortality</a:t>
            </a:r>
            <a:r>
              <a:rPr lang="de-CH" sz="1000" b="0" dirty="0">
                <a:solidFill>
                  <a:srgbClr val="FF0000"/>
                </a:solidFill>
              </a:rPr>
              <a:t> in </a:t>
            </a:r>
            <a:r>
              <a:rPr lang="de-CH" sz="1000" b="0" dirty="0" err="1">
                <a:solidFill>
                  <a:srgbClr val="FF0000"/>
                </a:solidFill>
              </a:rPr>
              <a:t>Patients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With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Atrial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Fibrillation</a:t>
            </a:r>
            <a:endParaRPr lang="de-CH" sz="1000" b="0" dirty="0">
              <a:solidFill>
                <a:srgbClr val="FF0000"/>
              </a:solidFill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endParaRPr lang="de-CH" sz="1000" b="0" dirty="0" smtClean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endParaRPr lang="de-CH" sz="1000" b="0" dirty="0" smtClean="0">
              <a:solidFill>
                <a:schemeClr val="tx1"/>
              </a:solidFill>
            </a:endParaRPr>
          </a:p>
          <a:p>
            <a:endParaRPr lang="de-CH" sz="1400" dirty="0" smtClean="0"/>
          </a:p>
          <a:p>
            <a:endParaRPr lang="de-CH" sz="1400" dirty="0"/>
          </a:p>
          <a:p>
            <a:endParaRPr lang="de-CH" sz="1400" dirty="0" smtClean="0"/>
          </a:p>
          <a:p>
            <a:endParaRPr lang="de-CH" sz="1400" dirty="0"/>
          </a:p>
          <a:p>
            <a:endParaRPr lang="de-CH" sz="1400" dirty="0" smtClean="0"/>
          </a:p>
          <a:p>
            <a:endParaRPr lang="de-CH" sz="1400" dirty="0"/>
          </a:p>
          <a:p>
            <a:endParaRPr lang="de-CH" sz="1400" dirty="0" smtClean="0"/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9E49153D-D1A6-43DB-BA40-B0AF7EDA92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60256" y="4526537"/>
            <a:ext cx="4032000" cy="2133463"/>
          </a:xfrm>
        </p:spPr>
        <p:txBody>
          <a:bodyPr wrap="square"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000" dirty="0" err="1" smtClean="0">
                <a:solidFill>
                  <a:srgbClr val="FF0000"/>
                </a:solidFill>
              </a:rPr>
              <a:t>Dissertationen</a:t>
            </a:r>
            <a:r>
              <a:rPr lang="en-US" sz="1000" dirty="0" smtClean="0">
                <a:solidFill>
                  <a:srgbClr val="FF0000"/>
                </a:solidFill>
              </a:rPr>
              <a:t> </a:t>
            </a:r>
            <a:r>
              <a:rPr lang="en-US" sz="1000" dirty="0" err="1" smtClean="0">
                <a:solidFill>
                  <a:srgbClr val="FF0000"/>
                </a:solidFill>
              </a:rPr>
              <a:t>bei</a:t>
            </a:r>
            <a:r>
              <a:rPr lang="en-US" sz="1000" dirty="0" smtClean="0">
                <a:solidFill>
                  <a:srgbClr val="FF0000"/>
                </a:solidFill>
              </a:rPr>
              <a:t> Prof</a:t>
            </a:r>
            <a:r>
              <a:rPr lang="en-US" sz="1000" dirty="0">
                <a:solidFill>
                  <a:srgbClr val="FF0000"/>
                </a:solidFill>
              </a:rPr>
              <a:t>. </a:t>
            </a:r>
            <a:r>
              <a:rPr lang="en-US" sz="1000" dirty="0" smtClean="0">
                <a:solidFill>
                  <a:srgbClr val="FF0000"/>
                </a:solidFill>
              </a:rPr>
              <a:t>Beat </a:t>
            </a:r>
            <a:r>
              <a:rPr lang="en-US" sz="1000" dirty="0" err="1" smtClean="0">
                <a:solidFill>
                  <a:srgbClr val="FF0000"/>
                </a:solidFill>
              </a:rPr>
              <a:t>Schär</a:t>
            </a:r>
            <a:endParaRPr lang="en-US" sz="1000" dirty="0" smtClean="0">
              <a:solidFill>
                <a:srgbClr val="FF0000"/>
              </a:solidFill>
            </a:endParaRPr>
          </a:p>
          <a:p>
            <a:pPr>
              <a:lnSpc>
                <a:spcPts val="1200"/>
              </a:lnSpc>
              <a:spcAft>
                <a:spcPts val="1800"/>
              </a:spcAft>
            </a:pPr>
            <a:r>
              <a:rPr lang="en-US" sz="1000" dirty="0" smtClean="0">
                <a:solidFill>
                  <a:srgbClr val="FF0000"/>
                </a:solidFill>
              </a:rPr>
              <a:t>Dr. Ketina Arslani: </a:t>
            </a:r>
            <a:r>
              <a:rPr lang="en-US" sz="1000" b="0" dirty="0" smtClean="0">
                <a:solidFill>
                  <a:srgbClr val="FF0000"/>
                </a:solidFill>
              </a:rPr>
              <a:t>Impact </a:t>
            </a:r>
            <a:r>
              <a:rPr lang="en-US" sz="1000" b="0" dirty="0">
                <a:solidFill>
                  <a:srgbClr val="FF0000"/>
                </a:solidFill>
              </a:rPr>
              <a:t>of ECG morphology on changes in ejection fraction in cardiac </a:t>
            </a:r>
            <a:r>
              <a:rPr lang="en-US" sz="1000" b="0" dirty="0" err="1">
                <a:solidFill>
                  <a:srgbClr val="FF0000"/>
                </a:solidFill>
              </a:rPr>
              <a:t>resynchronisation</a:t>
            </a:r>
            <a:r>
              <a:rPr lang="en-US" sz="1000" b="0" dirty="0">
                <a:solidFill>
                  <a:srgbClr val="FF0000"/>
                </a:solidFill>
              </a:rPr>
              <a:t> therapy </a:t>
            </a:r>
            <a:r>
              <a:rPr lang="en-US" sz="1000" b="0" dirty="0" smtClean="0">
                <a:solidFill>
                  <a:srgbClr val="FF0000"/>
                </a:solidFill>
              </a:rPr>
              <a:t>recipients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de-CH" sz="1000" dirty="0" smtClean="0">
                <a:solidFill>
                  <a:srgbClr val="FF0000"/>
                </a:solidFill>
              </a:rPr>
              <a:t>Dissertationen </a:t>
            </a:r>
            <a:r>
              <a:rPr lang="de-CH" sz="1000" dirty="0">
                <a:solidFill>
                  <a:srgbClr val="FF0000"/>
                </a:solidFill>
              </a:rPr>
              <a:t>bei Prof. Christian </a:t>
            </a:r>
            <a:r>
              <a:rPr lang="de-CH" sz="1000" dirty="0" err="1">
                <a:solidFill>
                  <a:srgbClr val="FF0000"/>
                </a:solidFill>
              </a:rPr>
              <a:t>Sticherling</a:t>
            </a:r>
            <a:endParaRPr lang="de-CH" sz="1000" dirty="0">
              <a:solidFill>
                <a:srgbClr val="FF0000"/>
              </a:solidFill>
            </a:endParaRPr>
          </a:p>
          <a:p>
            <a:pPr>
              <a:lnSpc>
                <a:spcPts val="1200"/>
              </a:lnSpc>
              <a:spcAft>
                <a:spcPts val="1800"/>
              </a:spcAft>
            </a:pPr>
            <a:r>
              <a:rPr lang="de-CH" sz="1000" dirty="0">
                <a:solidFill>
                  <a:srgbClr val="FF0000"/>
                </a:solidFill>
              </a:rPr>
              <a:t>Dr. Samuel Antoine </a:t>
            </a:r>
            <a:r>
              <a:rPr lang="de-CH" sz="1000" dirty="0" err="1">
                <a:solidFill>
                  <a:srgbClr val="FF0000"/>
                </a:solidFill>
              </a:rPr>
              <a:t>Stempfel</a:t>
            </a:r>
            <a:r>
              <a:rPr lang="de-CH" sz="1000" b="0" dirty="0">
                <a:solidFill>
                  <a:srgbClr val="FF0000"/>
                </a:solidFill>
              </a:rPr>
              <a:t>: Symptoms </a:t>
            </a:r>
            <a:r>
              <a:rPr lang="de-CH" sz="1000" b="0" dirty="0" err="1">
                <a:solidFill>
                  <a:srgbClr val="FF0000"/>
                </a:solidFill>
              </a:rPr>
              <a:t>and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quality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of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life</a:t>
            </a:r>
            <a:r>
              <a:rPr lang="de-CH" sz="1000" b="0" dirty="0">
                <a:solidFill>
                  <a:srgbClr val="FF0000"/>
                </a:solidFill>
              </a:rPr>
              <a:t> in </a:t>
            </a:r>
            <a:r>
              <a:rPr lang="de-CH" sz="1000" b="0" dirty="0" err="1">
                <a:solidFill>
                  <a:srgbClr val="FF0000"/>
                </a:solidFill>
              </a:rPr>
              <a:t>patients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with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coexistent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atrial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fibrillation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and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>
                <a:solidFill>
                  <a:srgbClr val="FF0000"/>
                </a:solidFill>
              </a:rPr>
              <a:t>atrial</a:t>
            </a:r>
            <a:r>
              <a:rPr lang="de-CH" sz="1000" b="0" dirty="0">
                <a:solidFill>
                  <a:srgbClr val="FF0000"/>
                </a:solidFill>
              </a:rPr>
              <a:t> </a:t>
            </a:r>
            <a:r>
              <a:rPr lang="de-CH" sz="1000" b="0" dirty="0" err="1" smtClean="0">
                <a:solidFill>
                  <a:srgbClr val="FF0000"/>
                </a:solidFill>
              </a:rPr>
              <a:t>flutter</a:t>
            </a:r>
            <a:endParaRPr lang="de-CH" sz="1000" b="0" dirty="0" smtClean="0">
              <a:solidFill>
                <a:srgbClr val="FF0000"/>
              </a:solidFill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endParaRPr lang="de-CH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6601700-109C-4AAD-8742-3E8176B119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2040" y="1340421"/>
            <a:ext cx="3996000" cy="1296491"/>
          </a:xfrm>
        </p:spPr>
        <p:txBody>
          <a:bodyPr/>
          <a:lstStyle/>
          <a:p>
            <a:pPr>
              <a:lnSpc>
                <a:spcPts val="2200"/>
              </a:lnSpc>
            </a:pPr>
            <a:r>
              <a:rPr lang="de-CH" dirty="0" smtClean="0"/>
              <a:t>Finanzielles</a:t>
            </a:r>
          </a:p>
          <a:p>
            <a:pPr>
              <a:lnSpc>
                <a:spcPts val="2200"/>
              </a:lnSpc>
            </a:pPr>
            <a:r>
              <a:rPr lang="de-CH" dirty="0" smtClean="0"/>
              <a:t>Fortbildung und Lehre</a:t>
            </a:r>
            <a:endParaRPr lang="de-CH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4066BBF-D054-4AB4-865D-3C51F8C7A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040" y="180000"/>
            <a:ext cx="1440000" cy="1080000"/>
          </a:xfrm>
        </p:spPr>
        <p:txBody>
          <a:bodyPr/>
          <a:lstStyle/>
          <a:p>
            <a:r>
              <a:rPr lang="de-CH" dirty="0" smtClean="0"/>
              <a:t>07</a:t>
            </a: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FFF339-750E-4B20-B982-52DBC671E5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11000" contrast="12000"/>
          </a:blip>
          <a:srcRect l="38443" t="34513" r="18393" b="521"/>
          <a:stretch/>
        </p:blipFill>
        <p:spPr>
          <a:xfrm>
            <a:off x="-36511" y="-27384"/>
            <a:ext cx="4608512" cy="6912768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82629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7F15F0-922C-4B1C-87B8-C5868D87E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360000"/>
            <a:ext cx="8337522" cy="504000"/>
          </a:xfrm>
        </p:spPr>
        <p:txBody>
          <a:bodyPr/>
          <a:lstStyle/>
          <a:p>
            <a:r>
              <a:rPr lang="de-CH" sz="2400" b="1" dirty="0" smtClean="0"/>
              <a:t>Finanzielles / </a:t>
            </a:r>
            <a:r>
              <a:rPr lang="de-CH" sz="2400" b="1" dirty="0"/>
              <a:t>F</a:t>
            </a:r>
            <a:r>
              <a:rPr lang="de-CH" sz="2400" b="1" dirty="0" smtClean="0"/>
              <a:t>ortbildung und Lehre</a:t>
            </a:r>
            <a:endParaRPr lang="de-CH" sz="2400" b="1" dirty="0"/>
          </a:p>
        </p:txBody>
      </p:sp>
      <p:sp>
        <p:nvSpPr>
          <p:cNvPr id="7" name="Textplatzhalter 16">
            <a:extLst>
              <a:ext uri="{FF2B5EF4-FFF2-40B4-BE49-F238E27FC236}">
                <a16:creationId xmlns:a16="http://schemas.microsoft.com/office/drawing/2014/main" id="{9E49153D-D1A6-43DB-BA40-B0AF7EDA9294}"/>
              </a:ext>
            </a:extLst>
          </p:cNvPr>
          <p:cNvSpPr txBox="1">
            <a:spLocks/>
          </p:cNvSpPr>
          <p:nvPr/>
        </p:nvSpPr>
        <p:spPr>
          <a:xfrm>
            <a:off x="540000" y="900000"/>
            <a:ext cx="3671515" cy="368855"/>
          </a:xfrm>
          <a:prstGeom prst="rect">
            <a:avLst/>
          </a:prstGeom>
        </p:spPr>
        <p:txBody>
          <a:bodyPr lIns="0"/>
          <a:lstStyle>
            <a:lvl1pPr marL="216000" marR="0" indent="-2160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marR="0" indent="-21600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marR="0" indent="-21600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marR="0" indent="-21600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marR="0" indent="-21600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600" b="1" dirty="0" smtClean="0"/>
              <a:t>Finanzielles</a:t>
            </a:r>
            <a:endParaRPr lang="de-CH" sz="1600" b="1" dirty="0"/>
          </a:p>
        </p:txBody>
      </p:sp>
      <p:sp>
        <p:nvSpPr>
          <p:cNvPr id="10" name="Inhaltsplatzhalter 13">
            <a:extLst>
              <a:ext uri="{FF2B5EF4-FFF2-40B4-BE49-F238E27FC236}">
                <a16:creationId xmlns:a16="http://schemas.microsoft.com/office/drawing/2014/main" id="{A980A577-9396-4D04-9091-9BD2F5474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440000"/>
            <a:ext cx="4104000" cy="5269144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de-CH" sz="1100" b="1" dirty="0" smtClean="0"/>
              <a:t>Schweizer Nationalfonds</a:t>
            </a:r>
          </a:p>
          <a:p>
            <a:pPr lvl="0">
              <a:lnSpc>
                <a:spcPct val="100000"/>
              </a:lnSpc>
              <a:spcAft>
                <a:spcPts val="500"/>
              </a:spcAft>
            </a:pPr>
            <a:r>
              <a:rPr lang="de-CH" sz="1000" dirty="0" smtClean="0"/>
              <a:t>SNF </a:t>
            </a:r>
            <a:r>
              <a:rPr lang="de-CH" sz="1000" dirty="0"/>
              <a:t>Projektförderung 33IC30_166855/1: Tobler D.</a:t>
            </a:r>
            <a:br>
              <a:rPr lang="de-CH" sz="1000" dirty="0"/>
            </a:br>
            <a:r>
              <a:rPr lang="de-CH" sz="1000" dirty="0" err="1"/>
              <a:t>Effect</a:t>
            </a:r>
            <a:r>
              <a:rPr lang="de-CH" sz="1000" dirty="0"/>
              <a:t> </a:t>
            </a:r>
            <a:r>
              <a:rPr lang="de-CH" sz="1000" dirty="0" err="1"/>
              <a:t>of</a:t>
            </a:r>
            <a:r>
              <a:rPr lang="de-CH" sz="1000" dirty="0"/>
              <a:t> phosphodiesterase-5 </a:t>
            </a:r>
            <a:r>
              <a:rPr lang="de-CH" sz="1000" dirty="0" err="1"/>
              <a:t>inhibition</a:t>
            </a:r>
            <a:r>
              <a:rPr lang="de-CH" sz="1000" dirty="0"/>
              <a:t> </a:t>
            </a:r>
            <a:r>
              <a:rPr lang="de-CH" sz="1000" dirty="0" err="1"/>
              <a:t>with</a:t>
            </a:r>
            <a:r>
              <a:rPr lang="de-CH" sz="1000" dirty="0"/>
              <a:t> </a:t>
            </a:r>
            <a:r>
              <a:rPr lang="de-CH" sz="1000" dirty="0" err="1"/>
              <a:t>tadalafil</a:t>
            </a:r>
            <a:r>
              <a:rPr lang="de-CH" sz="1000" dirty="0"/>
              <a:t> on </a:t>
            </a:r>
            <a:r>
              <a:rPr lang="de-CH" sz="1000" dirty="0" err="1"/>
              <a:t>systemic</a:t>
            </a:r>
            <a:r>
              <a:rPr lang="de-CH" sz="1000" dirty="0"/>
              <a:t> </a:t>
            </a:r>
            <a:r>
              <a:rPr lang="de-CH" sz="1000" dirty="0" err="1"/>
              <a:t>right</a:t>
            </a:r>
            <a:r>
              <a:rPr lang="de-CH" sz="1000" dirty="0"/>
              <a:t> </a:t>
            </a:r>
            <a:r>
              <a:rPr lang="de-CH" sz="1000" dirty="0" err="1"/>
              <a:t>ventricular</a:t>
            </a:r>
            <a:r>
              <a:rPr lang="de-CH" sz="1000" dirty="0"/>
              <a:t> </a:t>
            </a:r>
            <a:r>
              <a:rPr lang="de-CH" sz="1000" dirty="0" err="1"/>
              <a:t>function</a:t>
            </a:r>
            <a:r>
              <a:rPr lang="de-CH" sz="1000" dirty="0"/>
              <a:t> - a multi-center, double-</a:t>
            </a:r>
            <a:r>
              <a:rPr lang="de-CH" sz="1000" dirty="0" err="1"/>
              <a:t>blindrandomized</a:t>
            </a:r>
            <a:r>
              <a:rPr lang="de-CH" sz="1000" dirty="0"/>
              <a:t>, </a:t>
            </a:r>
            <a:r>
              <a:rPr lang="de-CH" sz="1000" dirty="0" err="1"/>
              <a:t>placebo-controlled</a:t>
            </a:r>
            <a:r>
              <a:rPr lang="de-CH" sz="1000" dirty="0"/>
              <a:t> </a:t>
            </a:r>
            <a:r>
              <a:rPr lang="de-CH" sz="1000" dirty="0" err="1"/>
              <a:t>clinical</a:t>
            </a:r>
            <a:r>
              <a:rPr lang="de-CH" sz="1000" dirty="0"/>
              <a:t> </a:t>
            </a:r>
            <a:r>
              <a:rPr lang="de-CH" sz="1000" dirty="0" err="1"/>
              <a:t>trial</a:t>
            </a:r>
            <a:r>
              <a:rPr lang="de-CH" sz="1000" dirty="0"/>
              <a:t>, </a:t>
            </a:r>
            <a:r>
              <a:rPr lang="de-CH" sz="1000" dirty="0" smtClean="0"/>
              <a:t>Beginn</a:t>
            </a:r>
            <a:r>
              <a:rPr lang="de-CH" sz="1000" dirty="0"/>
              <a:t>: 01.01.2017 / 5 Jahre</a:t>
            </a:r>
          </a:p>
          <a:p>
            <a:pPr lvl="0">
              <a:lnSpc>
                <a:spcPct val="100000"/>
              </a:lnSpc>
              <a:spcAft>
                <a:spcPts val="500"/>
              </a:spcAft>
            </a:pPr>
            <a:r>
              <a:rPr lang="de-CH" sz="1000" dirty="0"/>
              <a:t>SWISS-AF (Longitudinal Studies): 33CS30_177520: </a:t>
            </a:r>
            <a:r>
              <a:rPr lang="de-CH" sz="1000" dirty="0" smtClean="0"/>
              <a:t/>
            </a:r>
            <a:br>
              <a:rPr lang="de-CH" sz="1000" dirty="0" smtClean="0"/>
            </a:br>
            <a:r>
              <a:rPr lang="de-CH" sz="1000" dirty="0" smtClean="0"/>
              <a:t>Osswald </a:t>
            </a:r>
            <a:r>
              <a:rPr lang="de-CH" sz="1000" dirty="0"/>
              <a:t>S., </a:t>
            </a:r>
            <a:r>
              <a:rPr lang="de-CH" sz="1000" dirty="0" smtClean="0"/>
              <a:t>Swiss </a:t>
            </a:r>
            <a:r>
              <a:rPr lang="de-CH" sz="1000" dirty="0" err="1"/>
              <a:t>Atrial</a:t>
            </a:r>
            <a:r>
              <a:rPr lang="de-CH" sz="1000" dirty="0"/>
              <a:t> </a:t>
            </a:r>
            <a:r>
              <a:rPr lang="de-CH" sz="1000" dirty="0" err="1"/>
              <a:t>Fibrillation</a:t>
            </a:r>
            <a:r>
              <a:rPr lang="de-CH" sz="1000" dirty="0"/>
              <a:t> </a:t>
            </a:r>
            <a:r>
              <a:rPr lang="de-CH" sz="1000" dirty="0" err="1"/>
              <a:t>Cohort</a:t>
            </a:r>
            <a:r>
              <a:rPr lang="de-CH" sz="1000" dirty="0"/>
              <a:t> Study, </a:t>
            </a:r>
            <a:r>
              <a:rPr lang="de-CH" sz="1000" dirty="0" smtClean="0"/>
              <a:t/>
            </a:r>
            <a:br>
              <a:rPr lang="de-CH" sz="1000" dirty="0" smtClean="0"/>
            </a:br>
            <a:r>
              <a:rPr lang="de-CH" sz="1000" dirty="0" smtClean="0"/>
              <a:t>Beginn</a:t>
            </a:r>
            <a:r>
              <a:rPr lang="de-CH" sz="1000" dirty="0"/>
              <a:t>: 01.04.2018 / 2 Jahre</a:t>
            </a:r>
          </a:p>
          <a:p>
            <a:pPr lvl="0">
              <a:lnSpc>
                <a:spcPct val="100000"/>
              </a:lnSpc>
              <a:spcAft>
                <a:spcPts val="500"/>
              </a:spcAft>
            </a:pPr>
            <a:r>
              <a:rPr lang="de-CH" sz="1000" dirty="0"/>
              <a:t>SNF Projektförderung 324730_192394: Osswald S.; Brain </a:t>
            </a:r>
            <a:r>
              <a:rPr lang="de-CH" sz="1000" dirty="0" err="1"/>
              <a:t>lesions</a:t>
            </a:r>
            <a:r>
              <a:rPr lang="de-CH" sz="1000" dirty="0"/>
              <a:t> </a:t>
            </a:r>
            <a:r>
              <a:rPr lang="de-CH" sz="1000" dirty="0" err="1"/>
              <a:t>and</a:t>
            </a:r>
            <a:r>
              <a:rPr lang="de-CH" sz="1000" dirty="0"/>
              <a:t> </a:t>
            </a:r>
            <a:r>
              <a:rPr lang="de-CH" sz="1000" dirty="0" err="1"/>
              <a:t>cognitive</a:t>
            </a:r>
            <a:r>
              <a:rPr lang="de-CH" sz="1000" dirty="0"/>
              <a:t> </a:t>
            </a:r>
            <a:r>
              <a:rPr lang="de-CH" sz="1000" dirty="0" err="1"/>
              <a:t>function</a:t>
            </a:r>
            <a:r>
              <a:rPr lang="de-CH" sz="1000" dirty="0"/>
              <a:t> in </a:t>
            </a:r>
            <a:r>
              <a:rPr lang="de-CH" sz="1000" dirty="0" err="1"/>
              <a:t>patients</a:t>
            </a:r>
            <a:r>
              <a:rPr lang="de-CH" sz="1000" dirty="0"/>
              <a:t> </a:t>
            </a:r>
            <a:r>
              <a:rPr lang="de-CH" sz="1000" dirty="0" err="1"/>
              <a:t>with</a:t>
            </a:r>
            <a:r>
              <a:rPr lang="de-CH" sz="1000" dirty="0"/>
              <a:t> versus </a:t>
            </a:r>
            <a:r>
              <a:rPr lang="de-CH" sz="1000" dirty="0" err="1"/>
              <a:t>without</a:t>
            </a:r>
            <a:r>
              <a:rPr lang="de-CH" sz="1000" dirty="0"/>
              <a:t> </a:t>
            </a:r>
            <a:r>
              <a:rPr lang="de-CH" sz="1000" dirty="0" err="1"/>
              <a:t>atrial</a:t>
            </a:r>
            <a:r>
              <a:rPr lang="de-CH" sz="1000" dirty="0"/>
              <a:t> </a:t>
            </a:r>
            <a:r>
              <a:rPr lang="de-CH" sz="1000" dirty="0" err="1"/>
              <a:t>fibrillation</a:t>
            </a:r>
            <a:r>
              <a:rPr lang="de-CH" sz="1000" dirty="0"/>
              <a:t>, 01.04.2020 / 4 Jahre</a:t>
            </a:r>
          </a:p>
          <a:p>
            <a:pPr lvl="0">
              <a:lnSpc>
                <a:spcPct val="100000"/>
              </a:lnSpc>
              <a:spcAft>
                <a:spcPts val="500"/>
              </a:spcAft>
            </a:pPr>
            <a:r>
              <a:rPr lang="de-CH" sz="1000" dirty="0"/>
              <a:t>SNF Projektförderung 310030_172989: </a:t>
            </a:r>
            <a:r>
              <a:rPr lang="de-CH" sz="1000" dirty="0" err="1"/>
              <a:t>Marsano</a:t>
            </a:r>
            <a:r>
              <a:rPr lang="de-CH" sz="1000" dirty="0"/>
              <a:t> A.</a:t>
            </a:r>
            <a:br>
              <a:rPr lang="de-CH" sz="1000" dirty="0"/>
            </a:br>
            <a:r>
              <a:rPr lang="de-CH" sz="1000" dirty="0" err="1"/>
              <a:t>Engineered</a:t>
            </a:r>
            <a:r>
              <a:rPr lang="de-CH" sz="1000" dirty="0"/>
              <a:t> </a:t>
            </a:r>
            <a:r>
              <a:rPr lang="de-CH" sz="1000" dirty="0" err="1"/>
              <a:t>patches</a:t>
            </a:r>
            <a:r>
              <a:rPr lang="de-CH" sz="1000" dirty="0"/>
              <a:t> </a:t>
            </a:r>
            <a:r>
              <a:rPr lang="de-CH" sz="1000" dirty="0" err="1"/>
              <a:t>for</a:t>
            </a:r>
            <a:r>
              <a:rPr lang="de-CH" sz="1000" dirty="0"/>
              <a:t> </a:t>
            </a:r>
            <a:r>
              <a:rPr lang="de-CH" sz="1000" dirty="0" err="1"/>
              <a:t>cardiac</a:t>
            </a:r>
            <a:r>
              <a:rPr lang="de-CH" sz="1000" dirty="0"/>
              <a:t> </a:t>
            </a:r>
            <a:r>
              <a:rPr lang="de-CH" sz="1000" dirty="0" err="1"/>
              <a:t>repair</a:t>
            </a:r>
            <a:r>
              <a:rPr lang="de-CH" sz="1000" dirty="0"/>
              <a:t>, Beginn: 01.04.2017 / </a:t>
            </a:r>
            <a:r>
              <a:rPr lang="de-CH" sz="1000" dirty="0" smtClean="0"/>
              <a:t>4 </a:t>
            </a:r>
            <a:r>
              <a:rPr lang="de-CH" sz="1000" dirty="0"/>
              <a:t>Jahre</a:t>
            </a:r>
          </a:p>
          <a:p>
            <a:pPr lvl="0">
              <a:lnSpc>
                <a:spcPct val="100000"/>
              </a:lnSpc>
              <a:spcAft>
                <a:spcPts val="500"/>
              </a:spcAft>
            </a:pPr>
            <a:r>
              <a:rPr lang="de-DE" sz="1000" dirty="0"/>
              <a:t>SNF Projektförderung 320030_179362/1: Müller C.</a:t>
            </a:r>
            <a:br>
              <a:rPr lang="de-DE" sz="1000" dirty="0"/>
            </a:br>
            <a:r>
              <a:rPr lang="de-DE" sz="1000" dirty="0"/>
              <a:t>SWISS-PMI, Beginn: 1.10.2018 / 2 Jahre</a:t>
            </a:r>
            <a:endParaRPr lang="de-CH" sz="1000" dirty="0"/>
          </a:p>
          <a:p>
            <a:pPr lvl="0">
              <a:lnSpc>
                <a:spcPct val="100000"/>
              </a:lnSpc>
              <a:spcAft>
                <a:spcPts val="500"/>
              </a:spcAft>
            </a:pPr>
            <a:r>
              <a:rPr lang="de-CH" sz="1000" dirty="0"/>
              <a:t>SNF Projektförderung 32003B_175604/1: Müller C.</a:t>
            </a:r>
            <a:br>
              <a:rPr lang="de-CH" sz="1000" dirty="0"/>
            </a:br>
            <a:r>
              <a:rPr lang="de-CH" sz="1000" dirty="0"/>
              <a:t>BASEL IX Validation, Beginn: 1.10.2017 / 3 Jahre</a:t>
            </a:r>
          </a:p>
          <a:p>
            <a:pPr lvl="0">
              <a:lnSpc>
                <a:spcPct val="100000"/>
              </a:lnSpc>
              <a:spcAft>
                <a:spcPts val="500"/>
              </a:spcAft>
            </a:pPr>
            <a:r>
              <a:rPr lang="de-CH" sz="1000" dirty="0"/>
              <a:t>SNF Projektförderung Nr. 32473B_176178: Kühne M.</a:t>
            </a:r>
            <a:br>
              <a:rPr lang="de-CH" sz="1000" dirty="0"/>
            </a:br>
            <a:r>
              <a:rPr lang="de-CH" sz="1000" dirty="0" err="1"/>
              <a:t>Health</a:t>
            </a:r>
            <a:r>
              <a:rPr lang="de-CH" sz="1000" dirty="0"/>
              <a:t> </a:t>
            </a:r>
            <a:r>
              <a:rPr lang="de-CH" sz="1000" dirty="0" err="1"/>
              <a:t>Consequences</a:t>
            </a:r>
            <a:r>
              <a:rPr lang="de-CH" sz="1000" dirty="0"/>
              <a:t> </a:t>
            </a:r>
            <a:r>
              <a:rPr lang="de-CH" sz="1000" dirty="0" err="1"/>
              <a:t>of</a:t>
            </a:r>
            <a:r>
              <a:rPr lang="de-CH" sz="1000" dirty="0"/>
              <a:t> </a:t>
            </a:r>
            <a:r>
              <a:rPr lang="de-CH" sz="1000" dirty="0" err="1"/>
              <a:t>the</a:t>
            </a:r>
            <a:r>
              <a:rPr lang="de-CH" sz="1000" dirty="0"/>
              <a:t> </a:t>
            </a:r>
            <a:r>
              <a:rPr lang="de-CH" sz="1000" dirty="0" err="1"/>
              <a:t>Burden</a:t>
            </a:r>
            <a:r>
              <a:rPr lang="de-CH" sz="1000" dirty="0"/>
              <a:t> </a:t>
            </a:r>
            <a:r>
              <a:rPr lang="de-CH" sz="1000" dirty="0" err="1"/>
              <a:t>of</a:t>
            </a:r>
            <a:r>
              <a:rPr lang="de-CH" sz="1000" dirty="0"/>
              <a:t> </a:t>
            </a:r>
            <a:r>
              <a:rPr lang="de-CH" sz="1000" dirty="0" err="1"/>
              <a:t>Atrial</a:t>
            </a:r>
            <a:r>
              <a:rPr lang="de-CH" sz="1000" dirty="0"/>
              <a:t> </a:t>
            </a:r>
            <a:r>
              <a:rPr lang="de-CH" sz="1000" dirty="0" err="1"/>
              <a:t>Fibrillation</a:t>
            </a:r>
            <a:r>
              <a:rPr lang="de-CH" sz="1000" dirty="0"/>
              <a:t> (Swiss-AF-</a:t>
            </a:r>
            <a:r>
              <a:rPr lang="de-CH" sz="1000" dirty="0" err="1"/>
              <a:t>Burden</a:t>
            </a:r>
            <a:r>
              <a:rPr lang="de-CH" sz="1000" dirty="0"/>
              <a:t>), Beginn: 01.10.2018 / 4 </a:t>
            </a:r>
            <a:r>
              <a:rPr lang="de-CH" sz="1000" dirty="0" smtClean="0"/>
              <a:t>Jahre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de-CH" sz="1000" dirty="0" smtClean="0"/>
              <a:t>SNF Projektförderung 32003B_197524: Kühne M. </a:t>
            </a:r>
            <a:br>
              <a:rPr lang="de-CH" sz="1000" dirty="0" smtClean="0"/>
            </a:br>
            <a:r>
              <a:rPr lang="de-CH" sz="1000" dirty="0" err="1" smtClean="0"/>
              <a:t>Mechanisms</a:t>
            </a:r>
            <a:r>
              <a:rPr lang="de-CH" sz="1000" dirty="0" smtClean="0"/>
              <a:t> </a:t>
            </a:r>
            <a:r>
              <a:rPr lang="de-CH" sz="1000" dirty="0" err="1" smtClean="0"/>
              <a:t>of</a:t>
            </a:r>
            <a:r>
              <a:rPr lang="de-CH" sz="1000" dirty="0" smtClean="0"/>
              <a:t> </a:t>
            </a:r>
            <a:r>
              <a:rPr lang="de-CH" sz="1000" dirty="0" err="1" smtClean="0"/>
              <a:t>cognitive</a:t>
            </a:r>
            <a:r>
              <a:rPr lang="de-CH" sz="1000" dirty="0" smtClean="0"/>
              <a:t> </a:t>
            </a:r>
            <a:r>
              <a:rPr lang="de-CH" sz="1000" dirty="0" err="1" smtClean="0"/>
              <a:t>decline</a:t>
            </a:r>
            <a:r>
              <a:rPr lang="de-CH" sz="1000" dirty="0" smtClean="0"/>
              <a:t> in </a:t>
            </a:r>
            <a:r>
              <a:rPr lang="de-CH" sz="1000" dirty="0" err="1" smtClean="0"/>
              <a:t>patients</a:t>
            </a:r>
            <a:r>
              <a:rPr lang="de-CH" sz="1000" dirty="0" smtClean="0"/>
              <a:t> </a:t>
            </a:r>
            <a:r>
              <a:rPr lang="de-CH" sz="1000" dirty="0" err="1" smtClean="0"/>
              <a:t>with</a:t>
            </a:r>
            <a:r>
              <a:rPr lang="de-CH" sz="1000" dirty="0" smtClean="0"/>
              <a:t> </a:t>
            </a:r>
            <a:r>
              <a:rPr lang="de-CH" sz="1000" dirty="0" err="1" smtClean="0"/>
              <a:t>atrial</a:t>
            </a:r>
            <a:r>
              <a:rPr lang="de-CH" sz="1000" dirty="0" smtClean="0"/>
              <a:t> </a:t>
            </a:r>
            <a:r>
              <a:rPr lang="de-CH" sz="1000" dirty="0" err="1" smtClean="0"/>
              <a:t>fibrillation</a:t>
            </a:r>
            <a:r>
              <a:rPr lang="de-CH" sz="1000" dirty="0" smtClean="0"/>
              <a:t>: </a:t>
            </a:r>
            <a:r>
              <a:rPr lang="de-CH" sz="1000" dirty="0" err="1" smtClean="0"/>
              <a:t>the</a:t>
            </a:r>
            <a:r>
              <a:rPr lang="de-CH" sz="1000" dirty="0" smtClean="0"/>
              <a:t> Swiss AF-Brain Study:, Beginn 01.01.2021 / 4 Jahre (</a:t>
            </a:r>
            <a:r>
              <a:rPr lang="de-CH" sz="1000" dirty="0" err="1" smtClean="0"/>
              <a:t>co-applicant</a:t>
            </a:r>
            <a:r>
              <a:rPr lang="de-CH" sz="1000" dirty="0" smtClean="0"/>
              <a:t>)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de-CH" sz="1000" dirty="0"/>
              <a:t>SNF Projektförderung 105318_189195: </a:t>
            </a:r>
            <a:r>
              <a:rPr lang="de-CH" sz="1000" dirty="0" err="1"/>
              <a:t>Sticherling</a:t>
            </a:r>
            <a:r>
              <a:rPr lang="de-CH" sz="1000" dirty="0"/>
              <a:t> C.</a:t>
            </a:r>
            <a:br>
              <a:rPr lang="de-CH" sz="1000" dirty="0"/>
            </a:br>
            <a:r>
              <a:rPr lang="de-CH" sz="1000" dirty="0" err="1"/>
              <a:t>Health</a:t>
            </a:r>
            <a:r>
              <a:rPr lang="de-CH" sz="1000" dirty="0"/>
              <a:t> </a:t>
            </a:r>
            <a:r>
              <a:rPr lang="de-CH" sz="1000" dirty="0" err="1"/>
              <a:t>economic</a:t>
            </a:r>
            <a:r>
              <a:rPr lang="de-CH" sz="1000" dirty="0"/>
              <a:t> </a:t>
            </a:r>
            <a:r>
              <a:rPr lang="de-CH" sz="1000" dirty="0" err="1"/>
              <a:t>aspects</a:t>
            </a:r>
            <a:r>
              <a:rPr lang="de-CH" sz="1000" dirty="0"/>
              <a:t> </a:t>
            </a:r>
            <a:r>
              <a:rPr lang="de-CH" sz="1000" dirty="0" err="1"/>
              <a:t>of</a:t>
            </a:r>
            <a:r>
              <a:rPr lang="de-CH" sz="1000" dirty="0"/>
              <a:t> </a:t>
            </a:r>
            <a:r>
              <a:rPr lang="de-CH" sz="1000" dirty="0" err="1"/>
              <a:t>atrial</a:t>
            </a:r>
            <a:r>
              <a:rPr lang="de-CH" sz="1000" dirty="0"/>
              <a:t> </a:t>
            </a:r>
            <a:r>
              <a:rPr lang="de-CH" sz="1000" dirty="0" err="1"/>
              <a:t>fibrillation</a:t>
            </a:r>
            <a:r>
              <a:rPr lang="de-CH" sz="1000" dirty="0"/>
              <a:t>: </a:t>
            </a:r>
            <a:r>
              <a:rPr lang="de-CH" sz="1000" dirty="0" err="1"/>
              <a:t>analyses</a:t>
            </a:r>
            <a:r>
              <a:rPr lang="de-CH" sz="1000" dirty="0"/>
              <a:t> </a:t>
            </a:r>
            <a:r>
              <a:rPr lang="de-CH" sz="1000" dirty="0" err="1"/>
              <a:t>based</a:t>
            </a:r>
            <a:r>
              <a:rPr lang="de-CH" sz="1000" dirty="0"/>
              <a:t> on </a:t>
            </a:r>
            <a:r>
              <a:rPr lang="de-CH" sz="1000" dirty="0" err="1"/>
              <a:t>the</a:t>
            </a:r>
            <a:r>
              <a:rPr lang="de-CH" sz="1000" dirty="0"/>
              <a:t> Swiss AF </a:t>
            </a:r>
            <a:r>
              <a:rPr lang="de-CH" sz="1000" dirty="0" err="1"/>
              <a:t>study</a:t>
            </a:r>
            <a:r>
              <a:rPr lang="de-CH" sz="1000" dirty="0"/>
              <a:t>, Beginn: 2020 / 4 Jahre (</a:t>
            </a:r>
            <a:r>
              <a:rPr lang="de-CH" sz="1000" dirty="0" err="1"/>
              <a:t>co-applicant</a:t>
            </a:r>
            <a:r>
              <a:rPr lang="de-CH" sz="1000" dirty="0" smtClean="0"/>
              <a:t>)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de-CH" sz="1000" dirty="0"/>
              <a:t>SNF-COST 189877: Kuster Pfister G. </a:t>
            </a:r>
            <a:r>
              <a:rPr lang="de-CH" sz="1000" dirty="0" err="1"/>
              <a:t>Lnc-ing</a:t>
            </a:r>
            <a:r>
              <a:rPr lang="de-CH" sz="1000" dirty="0"/>
              <a:t> Cancer Drugs </a:t>
            </a:r>
            <a:r>
              <a:rPr lang="de-CH" sz="1000" dirty="0" err="1"/>
              <a:t>to</a:t>
            </a:r>
            <a:r>
              <a:rPr lang="de-CH" sz="1000" dirty="0"/>
              <a:t> </a:t>
            </a:r>
            <a:r>
              <a:rPr lang="de-CH" sz="1000" dirty="0" err="1"/>
              <a:t>Cardiotoxicity</a:t>
            </a:r>
            <a:r>
              <a:rPr lang="de-CH" sz="1000" dirty="0"/>
              <a:t> </a:t>
            </a:r>
            <a:r>
              <a:rPr lang="fr-CH" sz="1000" dirty="0" err="1"/>
              <a:t>Beginn</a:t>
            </a:r>
            <a:r>
              <a:rPr lang="fr-CH" sz="1000" dirty="0"/>
              <a:t> 01.06.2020 / 4 </a:t>
            </a:r>
            <a:r>
              <a:rPr lang="fr-CH" sz="1000" dirty="0" err="1"/>
              <a:t>Jahre</a:t>
            </a:r>
            <a:endParaRPr lang="de-CH" sz="1000" dirty="0"/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lang="de-CH" sz="105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CH" sz="1050" dirty="0" smtClean="0"/>
          </a:p>
          <a:p>
            <a:pPr lvl="0">
              <a:lnSpc>
                <a:spcPct val="100000"/>
              </a:lnSpc>
              <a:spcAft>
                <a:spcPts val="0"/>
              </a:spcAft>
            </a:pPr>
            <a:endParaRPr lang="de-CH" sz="11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CH" sz="1100" dirty="0"/>
          </a:p>
          <a:p>
            <a:pPr lvl="1">
              <a:lnSpc>
                <a:spcPct val="100000"/>
              </a:lnSpc>
              <a:spcAft>
                <a:spcPts val="0"/>
              </a:spcAft>
            </a:pPr>
            <a:endParaRPr lang="de-CH" sz="1100" dirty="0"/>
          </a:p>
        </p:txBody>
      </p:sp>
      <p:sp>
        <p:nvSpPr>
          <p:cNvPr id="11" name="Inhaltsplatzhalter 14">
            <a:extLst>
              <a:ext uri="{FF2B5EF4-FFF2-40B4-BE49-F238E27FC236}">
                <a16:creationId xmlns:a16="http://schemas.microsoft.com/office/drawing/2014/main" id="{9626C684-9A76-423E-BC21-E9FA11180D3E}"/>
              </a:ext>
            </a:extLst>
          </p:cNvPr>
          <p:cNvSpPr txBox="1">
            <a:spLocks/>
          </p:cNvSpPr>
          <p:nvPr/>
        </p:nvSpPr>
        <p:spPr>
          <a:xfrm>
            <a:off x="4773521" y="938100"/>
            <a:ext cx="4206849" cy="5653200"/>
          </a:xfrm>
          <a:prstGeom prst="rect">
            <a:avLst/>
          </a:prstGeom>
          <a:noFill/>
        </p:spPr>
        <p:txBody>
          <a:bodyPr/>
          <a:lstStyle>
            <a:lvl1pPr marL="216000" marR="0" indent="-2160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marR="0" indent="-21600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marR="0" indent="-21600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marR="0" indent="-21600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marR="0" indent="-21600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Aft>
                <a:spcPts val="500"/>
              </a:spcAft>
            </a:pPr>
            <a:r>
              <a:rPr lang="en-US" sz="1000" dirty="0" smtClean="0"/>
              <a:t>Horizon </a:t>
            </a:r>
            <a:r>
              <a:rPr lang="en-US" sz="1000" dirty="0"/>
              <a:t>2020 / SNF / </a:t>
            </a:r>
            <a:r>
              <a:rPr lang="en-US" sz="1000" dirty="0" err="1"/>
              <a:t>ERA.Net</a:t>
            </a:r>
            <a:r>
              <a:rPr lang="en-US" sz="1000" dirty="0"/>
              <a:t> </a:t>
            </a:r>
            <a:r>
              <a:rPr lang="en-US" sz="1000" dirty="0" err="1"/>
              <a:t>Rus</a:t>
            </a:r>
            <a:r>
              <a:rPr lang="en-US" sz="1000" dirty="0"/>
              <a:t> Plus: Brink M / G. de </a:t>
            </a:r>
            <a:r>
              <a:rPr lang="en-US" sz="1000" dirty="0" err="1" smtClean="0"/>
              <a:t>Keulenaer</a:t>
            </a:r>
            <a:r>
              <a:rPr lang="en-US" sz="1000" dirty="0" smtClean="0"/>
              <a:t>: "</a:t>
            </a:r>
            <a:r>
              <a:rPr lang="en-US" sz="1000" dirty="0"/>
              <a:t>The neuregulin-1 pathway in cardiovascular disease: identification of small molecule ErbB4 agonists and identification of patient populations that could benefit the most«, </a:t>
            </a:r>
            <a:r>
              <a:rPr lang="en-US" sz="1000" dirty="0" err="1"/>
              <a:t>Beginn</a:t>
            </a:r>
            <a:r>
              <a:rPr lang="en-US" sz="1000" dirty="0"/>
              <a:t> 01.09.2018 / 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4 </a:t>
            </a:r>
            <a:r>
              <a:rPr lang="en-US" sz="1000" dirty="0" err="1" smtClean="0"/>
              <a:t>Jahre</a:t>
            </a:r>
            <a:endParaRPr lang="en-US" sz="1000" dirty="0" smtClean="0"/>
          </a:p>
          <a:p>
            <a:pPr lvl="0">
              <a:lnSpc>
                <a:spcPct val="100000"/>
              </a:lnSpc>
              <a:spcAft>
                <a:spcPts val="500"/>
              </a:spcAft>
            </a:pPr>
            <a:r>
              <a:rPr lang="de-CH" sz="1000" dirty="0"/>
              <a:t>SNF Projektförderung </a:t>
            </a:r>
            <a:r>
              <a:rPr lang="de-CH" sz="1000" dirty="0" smtClean="0"/>
              <a:t>310030_204537: Brink M.</a:t>
            </a:r>
            <a:br>
              <a:rPr lang="de-CH" sz="1000" dirty="0" smtClean="0"/>
            </a:br>
            <a:r>
              <a:rPr lang="en-US" sz="1000" dirty="0" err="1" smtClean="0"/>
              <a:t>Neuregulin</a:t>
            </a:r>
            <a:r>
              <a:rPr lang="en-US" sz="1000" dirty="0" smtClean="0"/>
              <a:t>-induced </a:t>
            </a:r>
            <a:r>
              <a:rPr lang="en-US" sz="1000" dirty="0" err="1"/>
              <a:t>cardioprotection</a:t>
            </a:r>
            <a:r>
              <a:rPr lang="en-US" sz="1000" dirty="0"/>
              <a:t> in doxorubicin-treated xenograft models. </a:t>
            </a:r>
            <a:r>
              <a:rPr lang="en-US" sz="1000" dirty="0" err="1"/>
              <a:t>Beginn</a:t>
            </a:r>
            <a:r>
              <a:rPr lang="en-US" sz="1000" dirty="0"/>
              <a:t> 01.10.2021 / 4 </a:t>
            </a:r>
            <a:r>
              <a:rPr lang="en-US" sz="1000" dirty="0" err="1" smtClean="0"/>
              <a:t>Jahre</a:t>
            </a:r>
            <a:endParaRPr lang="en-US" sz="1000" dirty="0" smtClean="0"/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de-CH" sz="1000" dirty="0"/>
              <a:t>SNF Projektförderung Nr. 310030_197673: </a:t>
            </a:r>
            <a:r>
              <a:rPr lang="de-CH" sz="1000" dirty="0" smtClean="0"/>
              <a:t>Kaufmann B.</a:t>
            </a:r>
            <a:r>
              <a:rPr lang="de-CH" sz="1000" dirty="0"/>
              <a:t/>
            </a:r>
            <a:br>
              <a:rPr lang="de-CH" sz="1000" dirty="0"/>
            </a:br>
            <a:r>
              <a:rPr lang="en-US" sz="1000" dirty="0"/>
              <a:t>Contrast ultrasound-mediated targeted delivery of </a:t>
            </a:r>
            <a:r>
              <a:rPr lang="en-US" sz="1000" dirty="0" smtClean="0"/>
              <a:t>cardio-protective </a:t>
            </a:r>
            <a:r>
              <a:rPr lang="en-US" sz="1000" dirty="0"/>
              <a:t>factors to limit myocardial infarct size and improve </a:t>
            </a:r>
            <a:r>
              <a:rPr lang="en-US" sz="1000" dirty="0" smtClean="0"/>
              <a:t>remodeling, </a:t>
            </a:r>
            <a:r>
              <a:rPr lang="de-CH" sz="1000" dirty="0" smtClean="0"/>
              <a:t>Beginn</a:t>
            </a:r>
            <a:r>
              <a:rPr lang="de-CH" sz="1000" dirty="0"/>
              <a:t>: </a:t>
            </a:r>
            <a:r>
              <a:rPr lang="de-CH" sz="1000" dirty="0" smtClean="0"/>
              <a:t>01.03.2021 </a:t>
            </a:r>
            <a:r>
              <a:rPr lang="de-CH" sz="1000" dirty="0"/>
              <a:t>/ 4 </a:t>
            </a:r>
            <a:r>
              <a:rPr lang="de-CH" sz="1000" dirty="0" smtClean="0"/>
              <a:t>Jahre</a:t>
            </a:r>
            <a:endParaRPr lang="en-US" sz="1000" dirty="0" smtClean="0"/>
          </a:p>
          <a:p>
            <a:pPr lvl="0">
              <a:lnSpc>
                <a:spcPct val="100000"/>
              </a:lnSpc>
              <a:spcAft>
                <a:spcPts val="500"/>
              </a:spcAft>
            </a:pPr>
            <a:r>
              <a:rPr lang="en-US" sz="1000" dirty="0" smtClean="0"/>
              <a:t>SNF </a:t>
            </a:r>
            <a:r>
              <a:rPr lang="en-US" sz="1000" dirty="0"/>
              <a:t>div3 project </a:t>
            </a:r>
            <a:r>
              <a:rPr lang="en-US" sz="1000" dirty="0" smtClean="0"/>
              <a:t>310030_172989</a:t>
            </a:r>
            <a:r>
              <a:rPr lang="en-US" sz="1000" dirty="0"/>
              <a:t>) 'Engineered patches for cardiac repair until 30 May 2022</a:t>
            </a:r>
          </a:p>
          <a:p>
            <a:pPr lvl="0">
              <a:lnSpc>
                <a:spcPct val="100000"/>
              </a:lnSpc>
              <a:spcAft>
                <a:spcPts val="500"/>
              </a:spcAft>
            </a:pPr>
            <a:r>
              <a:rPr lang="en-US" sz="1000" dirty="0" smtClean="0"/>
              <a:t>University </a:t>
            </a:r>
            <a:r>
              <a:rPr lang="en-US" sz="1000" dirty="0"/>
              <a:t>of Basel (</a:t>
            </a:r>
            <a:r>
              <a:rPr lang="en-US" sz="1000" dirty="0" err="1"/>
              <a:t>Reisefonds</a:t>
            </a:r>
            <a:r>
              <a:rPr lang="en-US" sz="1000" dirty="0"/>
              <a:t> </a:t>
            </a:r>
            <a:r>
              <a:rPr lang="en-US" sz="1000" dirty="0" err="1"/>
              <a:t>für</a:t>
            </a:r>
            <a:r>
              <a:rPr lang="en-US" sz="1000" dirty="0"/>
              <a:t> den </a:t>
            </a:r>
            <a:r>
              <a:rPr lang="en-US" sz="1000" dirty="0" err="1"/>
              <a:t>akademischen</a:t>
            </a:r>
            <a:r>
              <a:rPr lang="en-US" sz="1000" dirty="0"/>
              <a:t> </a:t>
            </a:r>
            <a:r>
              <a:rPr lang="en-US" sz="1000" dirty="0" err="1"/>
              <a:t>Nachwuchs</a:t>
            </a:r>
            <a:r>
              <a:rPr lang="en-US" sz="1000" dirty="0"/>
              <a:t>) 'Stromal Vascular Fraction Cell-based Patches for cardiac repair' 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1 </a:t>
            </a:r>
            <a:r>
              <a:rPr lang="en-US" sz="1000" dirty="0"/>
              <a:t>year funding 2020-2021</a:t>
            </a:r>
          </a:p>
          <a:p>
            <a:pPr lvl="0">
              <a:lnSpc>
                <a:spcPct val="100000"/>
              </a:lnSpc>
              <a:spcAft>
                <a:spcPts val="500"/>
              </a:spcAft>
            </a:pPr>
            <a:r>
              <a:rPr lang="en-US" sz="1000" dirty="0" smtClean="0"/>
              <a:t>SNI </a:t>
            </a:r>
            <a:r>
              <a:rPr lang="en-US" sz="1000" dirty="0"/>
              <a:t>PhD School-</a:t>
            </a:r>
            <a:r>
              <a:rPr lang="en-US" sz="1000" dirty="0" err="1"/>
              <a:t>Projekt</a:t>
            </a:r>
            <a:r>
              <a:rPr lang="en-US" sz="1000" dirty="0"/>
              <a:t> 'Directional 3D nanofiber network to mimic in-vivo myocardial syncytium towards guiding contraction patterns in in-vitro heart models' May 2020- 4 year funding</a:t>
            </a:r>
          </a:p>
          <a:p>
            <a:pPr lvl="0">
              <a:lnSpc>
                <a:spcPct val="100000"/>
              </a:lnSpc>
              <a:spcAft>
                <a:spcPts val="500"/>
              </a:spcAft>
            </a:pPr>
            <a:endParaRPr lang="en-US" sz="1050" dirty="0"/>
          </a:p>
          <a:p>
            <a:pPr marL="0" indent="0">
              <a:lnSpc>
                <a:spcPct val="100000"/>
              </a:lnSpc>
              <a:spcAft>
                <a:spcPts val="500"/>
              </a:spcAft>
              <a:buNone/>
            </a:pPr>
            <a:r>
              <a:rPr lang="de-CH" sz="1050" b="1" dirty="0"/>
              <a:t>Grants</a:t>
            </a:r>
            <a:endParaRPr lang="de-CH" sz="1050" dirty="0"/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sz="1000" dirty="0"/>
              <a:t>Swiss National Science Foundation, Bern, CH. Grant Identifier: 192453. </a:t>
            </a:r>
            <a:r>
              <a:rPr lang="en-US" sz="1000" dirty="0" err="1"/>
              <a:t>Jeger</a:t>
            </a:r>
            <a:r>
              <a:rPr lang="en-US" sz="1000" dirty="0"/>
              <a:t> R</a:t>
            </a:r>
            <a:r>
              <a:rPr lang="en-US" sz="1000" dirty="0" smtClean="0"/>
              <a:t>. Atrial </a:t>
            </a:r>
            <a:r>
              <a:rPr lang="en-US" sz="1000" dirty="0"/>
              <a:t>fibrillation before and after patent foramen </a:t>
            </a:r>
            <a:r>
              <a:rPr lang="en-US" sz="1000" dirty="0" err="1"/>
              <a:t>ovale</a:t>
            </a:r>
            <a:r>
              <a:rPr lang="en-US" sz="1000" dirty="0"/>
              <a:t> closure (ALFA ROMEO) study. </a:t>
            </a:r>
            <a:r>
              <a:rPr lang="en-US" sz="1000" dirty="0" smtClean="0"/>
              <a:t>2020 – 2024</a:t>
            </a:r>
            <a:endParaRPr lang="de-CH" sz="1000" dirty="0" smtClean="0"/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fr-CH" sz="1000" dirty="0" err="1" smtClean="0"/>
              <a:t>Swiss</a:t>
            </a:r>
            <a:r>
              <a:rPr lang="fr-CH" sz="1000" dirty="0" smtClean="0"/>
              <a:t> </a:t>
            </a:r>
            <a:r>
              <a:rPr lang="fr-CH" sz="1000" dirty="0"/>
              <a:t>National Science </a:t>
            </a:r>
            <a:r>
              <a:rPr lang="fr-CH" sz="1000" dirty="0" err="1"/>
              <a:t>Foundation</a:t>
            </a:r>
            <a:r>
              <a:rPr lang="fr-CH" sz="1000" dirty="0"/>
              <a:t>, Bern, CH. Grant Identifier: 197880. </a:t>
            </a:r>
            <a:r>
              <a:rPr lang="fr-CH" sz="1000" dirty="0" err="1"/>
              <a:t>Jeger</a:t>
            </a:r>
            <a:r>
              <a:rPr lang="fr-CH" sz="1000" dirty="0"/>
              <a:t> R</a:t>
            </a:r>
            <a:r>
              <a:rPr lang="fr-CH" sz="1000" dirty="0" smtClean="0"/>
              <a:t>. Recombinant </a:t>
            </a:r>
            <a:r>
              <a:rPr lang="fr-CH" sz="1000" dirty="0" err="1"/>
              <a:t>human</a:t>
            </a:r>
            <a:r>
              <a:rPr lang="fr-CH" sz="1000" dirty="0"/>
              <a:t> C1 </a:t>
            </a:r>
            <a:r>
              <a:rPr lang="fr-CH" sz="1000" dirty="0" err="1"/>
              <a:t>esterase</a:t>
            </a:r>
            <a:r>
              <a:rPr lang="fr-CH" sz="1000" dirty="0"/>
              <a:t> </a:t>
            </a:r>
            <a:r>
              <a:rPr lang="fr-CH" sz="1000" dirty="0" err="1"/>
              <a:t>inhibitor</a:t>
            </a:r>
            <a:r>
              <a:rPr lang="fr-CH" sz="1000" dirty="0"/>
              <a:t> in the </a:t>
            </a:r>
            <a:r>
              <a:rPr lang="fr-CH" sz="1000" dirty="0" err="1"/>
              <a:t>prevention</a:t>
            </a:r>
            <a:r>
              <a:rPr lang="fr-CH" sz="1000" dirty="0"/>
              <a:t> of acute </a:t>
            </a:r>
            <a:r>
              <a:rPr lang="fr-CH" sz="1000" dirty="0" err="1"/>
              <a:t>ischemic</a:t>
            </a:r>
            <a:r>
              <a:rPr lang="fr-CH" sz="1000" dirty="0"/>
              <a:t> </a:t>
            </a:r>
            <a:r>
              <a:rPr lang="fr-CH" sz="1000" dirty="0" err="1"/>
              <a:t>cerebral</a:t>
            </a:r>
            <a:r>
              <a:rPr lang="fr-CH" sz="1000" dirty="0"/>
              <a:t> and </a:t>
            </a:r>
            <a:r>
              <a:rPr lang="fr-CH" sz="1000" dirty="0" err="1"/>
              <a:t>renal</a:t>
            </a:r>
            <a:r>
              <a:rPr lang="fr-CH" sz="1000" dirty="0"/>
              <a:t> </a:t>
            </a:r>
            <a:r>
              <a:rPr lang="fr-CH" sz="1000" dirty="0" err="1"/>
              <a:t>event</a:t>
            </a:r>
            <a:r>
              <a:rPr lang="fr-CH" sz="1000" dirty="0"/>
              <a:t> </a:t>
            </a:r>
            <a:r>
              <a:rPr lang="fr-CH" sz="1000" dirty="0" err="1"/>
              <a:t>after</a:t>
            </a:r>
            <a:r>
              <a:rPr lang="fr-CH" sz="1000" dirty="0"/>
              <a:t> </a:t>
            </a:r>
            <a:r>
              <a:rPr lang="fr-CH" sz="1000" dirty="0" err="1"/>
              <a:t>transcatheter</a:t>
            </a:r>
            <a:r>
              <a:rPr lang="fr-CH" sz="1000" dirty="0"/>
              <a:t> </a:t>
            </a:r>
            <a:r>
              <a:rPr lang="fr-CH" sz="1000" dirty="0" err="1"/>
              <a:t>aortic</a:t>
            </a:r>
            <a:r>
              <a:rPr lang="fr-CH" sz="1000" dirty="0"/>
              <a:t> valve implantation (PAIR-TAVI). 2021</a:t>
            </a:r>
            <a:r>
              <a:rPr lang="fr-CH" sz="1000" dirty="0">
                <a:solidFill>
                  <a:srgbClr val="FF0000"/>
                </a:solidFill>
              </a:rPr>
              <a:t> </a:t>
            </a:r>
            <a:r>
              <a:rPr lang="fr-CH" sz="1000" dirty="0"/>
              <a:t>– </a:t>
            </a:r>
            <a:r>
              <a:rPr lang="fr-CH" sz="1000" dirty="0" smtClean="0"/>
              <a:t>2023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de-CH" sz="1000" dirty="0"/>
              <a:t>Schweizerische Herzstiftung Kaufmann B. </a:t>
            </a:r>
            <a:br>
              <a:rPr lang="de-CH" sz="1000" dirty="0"/>
            </a:br>
            <a:r>
              <a:rPr lang="de-CH" sz="1000" dirty="0" smtClean="0"/>
              <a:t>01.01</a:t>
            </a:r>
            <a:r>
              <a:rPr lang="de-CH" sz="1000" dirty="0"/>
              <a:t>. – 31.12.2021</a:t>
            </a:r>
          </a:p>
        </p:txBody>
      </p:sp>
      <p:sp>
        <p:nvSpPr>
          <p:cNvPr id="12" name="Foliennummernplatzhalter 6">
            <a:extLst>
              <a:ext uri="{FF2B5EF4-FFF2-40B4-BE49-F238E27FC236}">
                <a16:creationId xmlns:a16="http://schemas.microsoft.com/office/drawing/2014/main" id="{0D4B87DC-8D7C-4B17-AEB6-23318F0E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80000"/>
            <a:ext cx="1139825" cy="180000"/>
          </a:xfrm>
        </p:spPr>
        <p:txBody>
          <a:bodyPr/>
          <a:lstStyle/>
          <a:p>
            <a:r>
              <a:rPr lang="de-CH" dirty="0" smtClean="0"/>
              <a:t>51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2645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6601700-109C-4AAD-8742-3E8176B119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2040" y="1340421"/>
            <a:ext cx="3996000" cy="1296491"/>
          </a:xfrm>
        </p:spPr>
        <p:txBody>
          <a:bodyPr rIns="108000"/>
          <a:lstStyle/>
          <a:p>
            <a:pPr>
              <a:lnSpc>
                <a:spcPts val="2200"/>
              </a:lnSpc>
            </a:pPr>
            <a:r>
              <a:rPr lang="de-CH" dirty="0" smtClean="0"/>
              <a:t>Kontakt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4066BBF-D054-4AB4-865D-3C51F8C7A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000" y="180000"/>
            <a:ext cx="1440000" cy="1080000"/>
          </a:xfrm>
        </p:spPr>
        <p:txBody>
          <a:bodyPr/>
          <a:lstStyle/>
          <a:p>
            <a:r>
              <a:rPr lang="de-CH" dirty="0" smtClean="0"/>
              <a:t>08</a:t>
            </a:r>
            <a:endParaRPr lang="de-CH" dirty="0"/>
          </a:p>
        </p:txBody>
      </p:sp>
      <p:sp>
        <p:nvSpPr>
          <p:cNvPr id="5" name="object 16"/>
          <p:cNvSpPr txBox="1"/>
          <p:nvPr/>
        </p:nvSpPr>
        <p:spPr>
          <a:xfrm>
            <a:off x="323528" y="900000"/>
            <a:ext cx="2520000" cy="4462760"/>
          </a:xfrm>
          <a:prstGeom prst="rect">
            <a:avLst/>
          </a:prstGeom>
          <a:noFill/>
        </p:spPr>
        <p:txBody>
          <a:bodyPr vert="horz" wrap="square" lIns="36000" tIns="0" rIns="0" bIns="0" rtlCol="0">
            <a:spAutoFit/>
          </a:bodyPr>
          <a:lstStyle/>
          <a:p>
            <a:pPr marL="12887" lvl="1">
              <a:spcAft>
                <a:spcPts val="609"/>
              </a:spcAft>
              <a:buClr>
                <a:srgbClr val="005DAA"/>
              </a:buClr>
              <a:tabLst>
                <a:tab pos="316383" algn="l"/>
              </a:tabLst>
            </a:pPr>
            <a:r>
              <a:rPr lang="de-CH" sz="1400" b="1" dirty="0">
                <a:solidFill>
                  <a:schemeClr val="accent2"/>
                </a:solidFill>
                <a:cs typeface="Arial" panose="020B0604020202020204" pitchFamily="34" charset="0"/>
              </a:rPr>
              <a:t>Kardiologie </a:t>
            </a:r>
            <a:r>
              <a:rPr lang="de-CH" sz="14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Basel</a:t>
            </a:r>
            <a:r>
              <a:rPr lang="de-CH" sz="1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/>
            </a:r>
            <a:br>
              <a:rPr lang="de-CH" sz="1400" b="1" dirty="0" smtClean="0">
                <a:solidFill>
                  <a:schemeClr val="tx2"/>
                </a:solidFill>
                <a:cs typeface="Arial" panose="020B0604020202020204" pitchFamily="34" charset="0"/>
              </a:rPr>
            </a:br>
            <a:endParaRPr lang="de-CH" sz="1400" b="1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12887" lvl="1">
              <a:spcAft>
                <a:spcPts val="609"/>
              </a:spcAft>
              <a:buClr>
                <a:srgbClr val="005DAA"/>
              </a:buClr>
              <a:tabLst>
                <a:tab pos="316383" algn="l"/>
              </a:tabLst>
            </a:pPr>
            <a:r>
              <a:rPr lang="de-DE" sz="900" b="1" dirty="0" smtClean="0">
                <a:solidFill>
                  <a:srgbClr val="231F20"/>
                </a:solidFill>
                <a:cs typeface="Arial" panose="020B0604020202020204" pitchFamily="34" charset="0"/>
              </a:rPr>
              <a:t>Chefarzt</a:t>
            </a:r>
            <a:endParaRPr lang="de-DE" sz="900" b="1" dirty="0">
              <a:solidFill>
                <a:srgbClr val="231F20"/>
              </a:solidFill>
              <a:cs typeface="Arial" panose="020B0604020202020204" pitchFamily="34" charset="0"/>
            </a:endParaRPr>
          </a:p>
          <a:p>
            <a:pPr marL="12887" lvl="1">
              <a:buClr>
                <a:srgbClr val="005DAA"/>
              </a:buClr>
              <a:tabLst>
                <a:tab pos="316383" algn="l"/>
              </a:tabLst>
            </a:pP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Prof. Dr. med. Stefan </a:t>
            </a:r>
            <a:r>
              <a:rPr lang="de-DE" sz="900" dirty="0" err="1">
                <a:solidFill>
                  <a:srgbClr val="231F20"/>
                </a:solidFill>
                <a:cs typeface="Arial" panose="020B0604020202020204" pitchFamily="34" charset="0"/>
              </a:rPr>
              <a:t>Osswald</a:t>
            </a:r>
            <a:endParaRPr lang="de-DE" sz="900" dirty="0">
              <a:solidFill>
                <a:srgbClr val="231F20"/>
              </a:solidFill>
              <a:cs typeface="Arial" panose="020B0604020202020204" pitchFamily="34" charset="0"/>
            </a:endParaRPr>
          </a:p>
          <a:p>
            <a:pPr marL="12887" lvl="1">
              <a:buClr>
                <a:srgbClr val="005DAA"/>
              </a:buClr>
              <a:tabLst>
                <a:tab pos="316383" algn="l"/>
              </a:tabLst>
            </a:pPr>
            <a:endParaRPr lang="de-DE" sz="900" b="1" dirty="0">
              <a:solidFill>
                <a:srgbClr val="231F20"/>
              </a:solidFill>
              <a:cs typeface="Arial" panose="020B0604020202020204" pitchFamily="34" charset="0"/>
            </a:endParaRPr>
          </a:p>
          <a:p>
            <a:pPr marL="12887" lvl="1">
              <a:buClr>
                <a:srgbClr val="005DAA"/>
              </a:buClr>
              <a:tabLst>
                <a:tab pos="316383" algn="l"/>
              </a:tabLst>
            </a:pPr>
            <a:r>
              <a:rPr lang="de-DE" sz="900" b="1" dirty="0">
                <a:solidFill>
                  <a:srgbClr val="231F20"/>
                </a:solidFill>
                <a:cs typeface="Arial" panose="020B0604020202020204" pitchFamily="34" charset="0"/>
              </a:rPr>
              <a:t>Anschrift</a:t>
            </a:r>
          </a:p>
          <a:p>
            <a:pPr marL="12887" lvl="1">
              <a:buClr>
                <a:srgbClr val="005DAA"/>
              </a:buClr>
              <a:tabLst>
                <a:tab pos="316383" algn="l"/>
              </a:tabLst>
            </a:pP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Kardiologie Basel</a:t>
            </a:r>
          </a:p>
          <a:p>
            <a:pPr marL="12887" lvl="1">
              <a:buClr>
                <a:srgbClr val="005DAA"/>
              </a:buClr>
              <a:tabLst>
                <a:tab pos="316383" algn="l"/>
              </a:tabLst>
            </a:pP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Universitätsspital Basel</a:t>
            </a:r>
          </a:p>
          <a:p>
            <a:pPr marL="12887" lvl="1">
              <a:buClr>
                <a:srgbClr val="005DAA"/>
              </a:buClr>
              <a:tabLst>
                <a:tab pos="316383" algn="l"/>
              </a:tabLst>
            </a:pP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Petersgraben 4</a:t>
            </a:r>
          </a:p>
          <a:p>
            <a:pPr marL="12887" lvl="1">
              <a:buClr>
                <a:srgbClr val="005DAA"/>
              </a:buClr>
              <a:tabLst>
                <a:tab pos="316383" algn="l"/>
              </a:tabLst>
            </a:pP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CH - 4031 Basel</a:t>
            </a:r>
          </a:p>
          <a:p>
            <a:pPr marL="12887" lvl="1">
              <a:buClr>
                <a:srgbClr val="005DAA"/>
              </a:buClr>
              <a:tabLst>
                <a:tab pos="316383" algn="l"/>
              </a:tabLst>
            </a:pPr>
            <a:r>
              <a:rPr lang="de-DE" sz="900" dirty="0" smtClean="0">
                <a:solidFill>
                  <a:srgbClr val="231F20"/>
                </a:solidFill>
                <a:cs typeface="Arial" panose="020B0604020202020204" pitchFamily="34" charset="0"/>
              </a:rPr>
              <a:t>unispital-basel.ch/</a:t>
            </a:r>
            <a:r>
              <a:rPr lang="de-DE" sz="900" dirty="0" err="1" smtClean="0">
                <a:solidFill>
                  <a:srgbClr val="231F20"/>
                </a:solidFill>
                <a:cs typeface="Arial" panose="020B0604020202020204" pitchFamily="34" charset="0"/>
              </a:rPr>
              <a:t>kardiologie</a:t>
            </a:r>
            <a:endParaRPr lang="de-DE" sz="900" dirty="0" smtClean="0">
              <a:solidFill>
                <a:srgbClr val="231F20"/>
              </a:solidFill>
              <a:cs typeface="Arial" panose="020B0604020202020204" pitchFamily="34" charset="0"/>
            </a:endParaRPr>
          </a:p>
          <a:p>
            <a:pPr marL="12887" lvl="1">
              <a:buClr>
                <a:srgbClr val="005DAA"/>
              </a:buClr>
              <a:tabLst>
                <a:tab pos="316383" algn="l"/>
              </a:tabLst>
            </a:pPr>
            <a:endParaRPr lang="de-DE" sz="900" dirty="0">
              <a:solidFill>
                <a:srgbClr val="231F20"/>
              </a:solidFill>
              <a:cs typeface="Arial" panose="020B0604020202020204" pitchFamily="34" charset="0"/>
            </a:endParaRPr>
          </a:p>
          <a:p>
            <a:pPr marL="12887" lvl="1">
              <a:buClr>
                <a:srgbClr val="005DAA"/>
              </a:buClr>
              <a:tabLst>
                <a:tab pos="316383" algn="l"/>
              </a:tabLst>
            </a:pPr>
            <a:r>
              <a:rPr lang="de-DE" sz="900" b="1" dirty="0">
                <a:solidFill>
                  <a:srgbClr val="231F20"/>
                </a:solidFill>
                <a:cs typeface="Arial" panose="020B0604020202020204" pitchFamily="34" charset="0"/>
              </a:rPr>
              <a:t>Allgemeine Auskünfte</a:t>
            </a:r>
          </a:p>
          <a:p>
            <a:pPr marL="12887" lvl="1">
              <a:buClr>
                <a:srgbClr val="005DAA"/>
              </a:buClr>
              <a:tabLst>
                <a:tab pos="361950" algn="l"/>
              </a:tabLst>
            </a:pPr>
            <a:r>
              <a:rPr lang="de-DE" sz="900" dirty="0" smtClean="0">
                <a:solidFill>
                  <a:srgbClr val="231F20"/>
                </a:solidFill>
                <a:cs typeface="Arial" panose="020B0604020202020204" pitchFamily="34" charset="0"/>
              </a:rPr>
              <a:t>Tel.	+41 </a:t>
            </a: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61 265 44 44</a:t>
            </a:r>
          </a:p>
          <a:p>
            <a:pPr marL="12887" lvl="1">
              <a:buClr>
                <a:srgbClr val="005DAA"/>
              </a:buClr>
              <a:tabLst>
                <a:tab pos="361950" algn="l"/>
              </a:tabLst>
            </a:pPr>
            <a:r>
              <a:rPr lang="de-DE" sz="900" dirty="0" smtClean="0">
                <a:solidFill>
                  <a:srgbClr val="231F20"/>
                </a:solidFill>
                <a:cs typeface="Arial" panose="020B0604020202020204" pitchFamily="34" charset="0"/>
              </a:rPr>
              <a:t>Fax	+41 </a:t>
            </a: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61 265 45 98</a:t>
            </a:r>
          </a:p>
          <a:p>
            <a:pPr marL="12887" lvl="1">
              <a:buClr>
                <a:srgbClr val="005DAA"/>
              </a:buClr>
              <a:tabLst>
                <a:tab pos="361950" algn="l"/>
              </a:tabLst>
            </a:pPr>
            <a:r>
              <a:rPr lang="de-DE" sz="900" dirty="0" smtClean="0">
                <a:solidFill>
                  <a:srgbClr val="231F20"/>
                </a:solidFill>
                <a:cs typeface="Arial" panose="020B0604020202020204" pitchFamily="34" charset="0"/>
              </a:rPr>
              <a:t>Email:	</a:t>
            </a:r>
            <a:r>
              <a:rPr lang="de-DE" sz="900" dirty="0" smtClean="0">
                <a:cs typeface="Arial" panose="020B0604020202020204" pitchFamily="34" charset="0"/>
              </a:rPr>
              <a:t>kardiologie@usb.ch</a:t>
            </a:r>
            <a:endParaRPr lang="de-DE" sz="900" dirty="0">
              <a:cs typeface="Arial" panose="020B0604020202020204" pitchFamily="34" charset="0"/>
            </a:endParaRPr>
          </a:p>
          <a:p>
            <a:pPr marL="12887" lvl="1">
              <a:buClr>
                <a:srgbClr val="005DAA"/>
              </a:buClr>
              <a:tabLst>
                <a:tab pos="361950" algn="l"/>
              </a:tabLst>
            </a:pPr>
            <a:endParaRPr lang="de-DE" sz="900" dirty="0">
              <a:solidFill>
                <a:srgbClr val="231F20"/>
              </a:solidFill>
              <a:cs typeface="Arial" panose="020B0604020202020204" pitchFamily="34" charset="0"/>
            </a:endParaRPr>
          </a:p>
          <a:p>
            <a:pPr marL="12887" lvl="1">
              <a:buClr>
                <a:srgbClr val="005DAA"/>
              </a:buClr>
              <a:tabLst>
                <a:tab pos="361950" algn="l"/>
              </a:tabLst>
            </a:pPr>
            <a:r>
              <a:rPr lang="de-DE" sz="900" b="1" dirty="0" smtClean="0">
                <a:solidFill>
                  <a:srgbClr val="231F20"/>
                </a:solidFill>
                <a:cs typeface="Arial" panose="020B0604020202020204" pitchFamily="34" charset="0"/>
              </a:rPr>
              <a:t/>
            </a:r>
            <a:br>
              <a:rPr lang="de-DE" sz="900" b="1" dirty="0" smtClean="0">
                <a:solidFill>
                  <a:srgbClr val="231F20"/>
                </a:solidFill>
                <a:cs typeface="Arial" panose="020B0604020202020204" pitchFamily="34" charset="0"/>
              </a:rPr>
            </a:br>
            <a:r>
              <a:rPr lang="de-DE" sz="900" b="1" dirty="0" smtClean="0">
                <a:solidFill>
                  <a:srgbClr val="231F20"/>
                </a:solidFill>
                <a:cs typeface="Arial" panose="020B0604020202020204" pitchFamily="34" charset="0"/>
              </a:rPr>
              <a:t>Anmeldung </a:t>
            </a:r>
          </a:p>
          <a:p>
            <a:pPr marL="12887" lvl="1">
              <a:buClr>
                <a:srgbClr val="005DAA"/>
              </a:buClr>
              <a:tabLst>
                <a:tab pos="361950" algn="l"/>
              </a:tabLst>
            </a:pPr>
            <a:r>
              <a:rPr lang="de-DE" sz="900" dirty="0" smtClean="0">
                <a:solidFill>
                  <a:srgbClr val="231F20"/>
                </a:solidFill>
                <a:cs typeface="Arial" panose="020B0604020202020204" pitchFamily="34" charset="0"/>
              </a:rPr>
              <a:t>Tel.	+</a:t>
            </a: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41 61 265 44 45</a:t>
            </a:r>
          </a:p>
          <a:p>
            <a:pPr marL="12887" lvl="1">
              <a:buClr>
                <a:srgbClr val="005DAA"/>
              </a:buClr>
              <a:tabLst>
                <a:tab pos="361950" algn="l"/>
              </a:tabLst>
            </a:pP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Fax </a:t>
            </a:r>
            <a:r>
              <a:rPr lang="de-DE" sz="900" dirty="0" smtClean="0">
                <a:solidFill>
                  <a:srgbClr val="231F20"/>
                </a:solidFill>
                <a:cs typeface="Arial" panose="020B0604020202020204" pitchFamily="34" charset="0"/>
              </a:rPr>
              <a:t>	+</a:t>
            </a: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41 61 265 55 75</a:t>
            </a:r>
          </a:p>
          <a:p>
            <a:pPr marL="12887" lvl="1">
              <a:buClr>
                <a:srgbClr val="005DAA"/>
              </a:buClr>
              <a:tabLst>
                <a:tab pos="361950" algn="l"/>
              </a:tabLst>
            </a:pPr>
            <a:r>
              <a:rPr lang="de-DE" sz="900" dirty="0" smtClean="0">
                <a:solidFill>
                  <a:srgbClr val="231F20"/>
                </a:solidFill>
                <a:cs typeface="Arial" panose="020B0604020202020204" pitchFamily="34" charset="0"/>
              </a:rPr>
              <a:t>Email:	</a:t>
            </a:r>
            <a:r>
              <a:rPr lang="de-DE" sz="900" dirty="0" smtClean="0">
                <a:cs typeface="Arial" panose="020B0604020202020204" pitchFamily="34" charset="0"/>
              </a:rPr>
              <a:t>anmeldung.kardiologie@usb.ch</a:t>
            </a:r>
            <a:endParaRPr lang="de-DE" sz="900" dirty="0">
              <a:cs typeface="Arial" panose="020B0604020202020204" pitchFamily="34" charset="0"/>
            </a:endParaRPr>
          </a:p>
          <a:p>
            <a:pPr marL="12887" lvl="1">
              <a:buClr>
                <a:srgbClr val="005DAA"/>
              </a:buClr>
              <a:tabLst>
                <a:tab pos="361950" algn="l"/>
              </a:tabLst>
            </a:pPr>
            <a:endParaRPr lang="de-DE" sz="900" dirty="0">
              <a:solidFill>
                <a:srgbClr val="231F20"/>
              </a:solidFill>
              <a:cs typeface="Arial" panose="020B0604020202020204" pitchFamily="34" charset="0"/>
            </a:endParaRPr>
          </a:p>
          <a:p>
            <a:pPr marL="12887" lvl="1">
              <a:buClr>
                <a:srgbClr val="005DAA"/>
              </a:buClr>
              <a:tabLst>
                <a:tab pos="361950" algn="l"/>
              </a:tabLst>
            </a:pPr>
            <a:r>
              <a:rPr lang="de-DE" sz="900" b="1" dirty="0">
                <a:solidFill>
                  <a:srgbClr val="231F20"/>
                </a:solidFill>
                <a:cs typeface="Arial" panose="020B0604020202020204" pitchFamily="34" charset="0"/>
              </a:rPr>
              <a:t>K</a:t>
            </a:r>
            <a:r>
              <a:rPr lang="de-DE" sz="900" b="1" dirty="0" smtClean="0">
                <a:solidFill>
                  <a:srgbClr val="231F20"/>
                </a:solidFill>
                <a:cs typeface="Arial" panose="020B0604020202020204" pitchFamily="34" charset="0"/>
              </a:rPr>
              <a:t>ardiale </a:t>
            </a:r>
            <a:r>
              <a:rPr lang="de-DE" sz="900" b="1" dirty="0">
                <a:solidFill>
                  <a:srgbClr val="231F20"/>
                </a:solidFill>
                <a:cs typeface="Arial" panose="020B0604020202020204" pitchFamily="34" charset="0"/>
              </a:rPr>
              <a:t>Rehabilitation</a:t>
            </a:r>
          </a:p>
          <a:p>
            <a:pPr marL="12887" lvl="1">
              <a:buClr>
                <a:srgbClr val="005DAA"/>
              </a:buClr>
              <a:tabLst>
                <a:tab pos="361950" algn="l"/>
              </a:tabLst>
            </a:pP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Tel. </a:t>
            </a:r>
            <a:r>
              <a:rPr lang="de-DE" sz="900" dirty="0" smtClean="0">
                <a:solidFill>
                  <a:srgbClr val="231F20"/>
                </a:solidFill>
                <a:cs typeface="Arial" panose="020B0604020202020204" pitchFamily="34" charset="0"/>
              </a:rPr>
              <a:t>	+</a:t>
            </a: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41 61 328 65 27</a:t>
            </a:r>
          </a:p>
          <a:p>
            <a:pPr marL="12887" lvl="1">
              <a:buClr>
                <a:srgbClr val="005DAA"/>
              </a:buClr>
              <a:tabLst>
                <a:tab pos="361950" algn="l"/>
              </a:tabLst>
            </a:pP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Fax </a:t>
            </a:r>
            <a:r>
              <a:rPr lang="de-DE" sz="900" dirty="0" smtClean="0">
                <a:solidFill>
                  <a:srgbClr val="231F20"/>
                </a:solidFill>
                <a:cs typeface="Arial" panose="020B0604020202020204" pitchFamily="34" charset="0"/>
              </a:rPr>
              <a:t>	+</a:t>
            </a: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41 61 265 55 03</a:t>
            </a:r>
          </a:p>
          <a:p>
            <a:pPr marL="12887" lvl="1">
              <a:buClr>
                <a:srgbClr val="005DAA"/>
              </a:buClr>
              <a:tabLst>
                <a:tab pos="361950" algn="l"/>
              </a:tabLst>
            </a:pPr>
            <a:r>
              <a:rPr lang="de-DE" sz="900" dirty="0" smtClean="0">
                <a:solidFill>
                  <a:srgbClr val="231F20"/>
                </a:solidFill>
                <a:cs typeface="Arial" panose="020B0604020202020204" pitchFamily="34" charset="0"/>
              </a:rPr>
              <a:t>Email:	</a:t>
            </a:r>
            <a:r>
              <a:rPr lang="de-DE" sz="900" dirty="0" smtClean="0">
                <a:cs typeface="Arial" panose="020B0604020202020204" pitchFamily="34" charset="0"/>
              </a:rPr>
              <a:t>karamba@usb.ch</a:t>
            </a:r>
            <a:endParaRPr lang="de-DE" sz="900" dirty="0">
              <a:solidFill>
                <a:srgbClr val="231F20"/>
              </a:solidFill>
              <a:cs typeface="Arial" panose="020B0604020202020204" pitchFamily="34" charset="0"/>
            </a:endParaRPr>
          </a:p>
          <a:p>
            <a:pPr marL="12887" lvl="1">
              <a:buClr>
                <a:srgbClr val="005DAA"/>
              </a:buClr>
              <a:tabLst>
                <a:tab pos="361950" algn="l"/>
              </a:tabLst>
            </a:pPr>
            <a:endParaRPr lang="de-DE" sz="900" b="1" dirty="0">
              <a:solidFill>
                <a:srgbClr val="231F20"/>
              </a:solidFill>
              <a:cs typeface="Arial" panose="020B0604020202020204" pitchFamily="34" charset="0"/>
            </a:endParaRPr>
          </a:p>
          <a:p>
            <a:pPr marL="12887" lvl="1">
              <a:buClr>
                <a:srgbClr val="005DAA"/>
              </a:buClr>
              <a:tabLst>
                <a:tab pos="361950" algn="l"/>
              </a:tabLst>
            </a:pPr>
            <a:r>
              <a:rPr lang="de-DE" sz="900" b="1" dirty="0">
                <a:solidFill>
                  <a:srgbClr val="231F20"/>
                </a:solidFill>
                <a:cs typeface="Arial" panose="020B0604020202020204" pitchFamily="34" charset="0"/>
              </a:rPr>
              <a:t>Dienstarzt Kardiologie</a:t>
            </a:r>
          </a:p>
          <a:p>
            <a:pPr marL="12887" lvl="1">
              <a:buClr>
                <a:srgbClr val="005DAA"/>
              </a:buClr>
              <a:tabLst>
                <a:tab pos="361950" algn="l"/>
              </a:tabLst>
            </a:pP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Tel</a:t>
            </a:r>
            <a:r>
              <a:rPr lang="de-DE" sz="900" dirty="0" smtClean="0">
                <a:solidFill>
                  <a:srgbClr val="231F20"/>
                </a:solidFill>
                <a:cs typeface="Arial" panose="020B0604020202020204" pitchFamily="34" charset="0"/>
              </a:rPr>
              <a:t>.</a:t>
            </a: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	</a:t>
            </a:r>
            <a:r>
              <a:rPr lang="de-DE" sz="900" dirty="0" smtClean="0">
                <a:solidFill>
                  <a:srgbClr val="231F20"/>
                </a:solidFill>
                <a:cs typeface="Arial" panose="020B0604020202020204" pitchFamily="34" charset="0"/>
              </a:rPr>
              <a:t>+</a:t>
            </a: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41 61 556 58 00</a:t>
            </a:r>
            <a:endParaRPr lang="de-CH" sz="9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2419730" y="900000"/>
            <a:ext cx="2520000" cy="4601260"/>
          </a:xfrm>
          <a:prstGeom prst="rect">
            <a:avLst/>
          </a:prstGeom>
          <a:noFill/>
        </p:spPr>
        <p:txBody>
          <a:bodyPr vert="horz" wrap="square" lIns="36000" tIns="0" rIns="0" bIns="0" rtlCol="0">
            <a:spAutoFit/>
          </a:bodyPr>
          <a:lstStyle/>
          <a:p>
            <a:pPr marL="12887" lvl="1">
              <a:spcAft>
                <a:spcPts val="609"/>
              </a:spcAft>
              <a:buClr>
                <a:srgbClr val="005DAA"/>
              </a:buClr>
              <a:tabLst>
                <a:tab pos="316383" algn="l"/>
              </a:tabLst>
            </a:pPr>
            <a:r>
              <a:rPr lang="de-CH" sz="1400" b="1" dirty="0">
                <a:solidFill>
                  <a:schemeClr val="accent2"/>
                </a:solidFill>
                <a:cs typeface="Arial" panose="020B0604020202020204" pitchFamily="34" charset="0"/>
              </a:rPr>
              <a:t>Herzchirurgie </a:t>
            </a:r>
            <a:r>
              <a:rPr lang="de-CH" sz="14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Basel</a:t>
            </a:r>
            <a:r>
              <a:rPr lang="de-CH" sz="1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/>
            </a:r>
            <a:br>
              <a:rPr lang="de-CH" sz="1400" b="1" dirty="0" smtClean="0">
                <a:solidFill>
                  <a:schemeClr val="tx2"/>
                </a:solidFill>
                <a:cs typeface="Arial" panose="020B0604020202020204" pitchFamily="34" charset="0"/>
              </a:rPr>
            </a:br>
            <a:endParaRPr lang="de-CH" sz="1400" b="1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12887" lvl="1">
              <a:spcAft>
                <a:spcPts val="609"/>
              </a:spcAft>
              <a:buClr>
                <a:srgbClr val="005DAA"/>
              </a:buClr>
              <a:tabLst>
                <a:tab pos="316383" algn="l"/>
              </a:tabLst>
            </a:pPr>
            <a:r>
              <a:rPr lang="de-DE" sz="900" b="1" dirty="0" smtClean="0">
                <a:solidFill>
                  <a:srgbClr val="231F20"/>
                </a:solidFill>
                <a:cs typeface="Arial" panose="020B0604020202020204" pitchFamily="34" charset="0"/>
              </a:rPr>
              <a:t>Chefarzt</a:t>
            </a:r>
            <a:endParaRPr lang="de-DE" sz="900" b="1" dirty="0">
              <a:solidFill>
                <a:srgbClr val="231F20"/>
              </a:solidFill>
              <a:cs typeface="Arial" panose="020B0604020202020204" pitchFamily="34" charset="0"/>
            </a:endParaRPr>
          </a:p>
          <a:p>
            <a:pPr marL="12887" lvl="1">
              <a:buClr>
                <a:srgbClr val="005DAA"/>
              </a:buClr>
              <a:tabLst>
                <a:tab pos="316383" algn="l"/>
              </a:tabLst>
            </a:pP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Prof. Dr. med. Friedrich Eckstein</a:t>
            </a:r>
          </a:p>
          <a:p>
            <a:pPr marL="12887" lvl="1">
              <a:buClr>
                <a:srgbClr val="005DAA"/>
              </a:buClr>
              <a:tabLst>
                <a:tab pos="316383" algn="l"/>
              </a:tabLst>
            </a:pPr>
            <a:endParaRPr lang="de-DE" sz="900" dirty="0">
              <a:solidFill>
                <a:srgbClr val="231F20"/>
              </a:solidFill>
              <a:cs typeface="Arial" panose="020B0604020202020204" pitchFamily="34" charset="0"/>
            </a:endParaRPr>
          </a:p>
          <a:p>
            <a:pPr marL="12887" lvl="1">
              <a:buClr>
                <a:srgbClr val="005DAA"/>
              </a:buClr>
              <a:tabLst>
                <a:tab pos="316383" algn="l"/>
              </a:tabLst>
            </a:pPr>
            <a:r>
              <a:rPr lang="de-DE" sz="900" b="1" dirty="0">
                <a:solidFill>
                  <a:srgbClr val="231F20"/>
                </a:solidFill>
                <a:cs typeface="Arial" panose="020B0604020202020204" pitchFamily="34" charset="0"/>
              </a:rPr>
              <a:t>Anschrift</a:t>
            </a:r>
          </a:p>
          <a:p>
            <a:pPr marL="12887" lvl="1">
              <a:buClr>
                <a:srgbClr val="005DAA"/>
              </a:buClr>
              <a:tabLst>
                <a:tab pos="316383" algn="l"/>
              </a:tabLst>
            </a:pP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Herzchirurgie Basel</a:t>
            </a:r>
          </a:p>
          <a:p>
            <a:pPr marL="12887" lvl="1">
              <a:buClr>
                <a:srgbClr val="005DAA"/>
              </a:buClr>
              <a:tabLst>
                <a:tab pos="316383" algn="l"/>
              </a:tabLst>
            </a:pP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Universitätsspital Basel</a:t>
            </a:r>
          </a:p>
          <a:p>
            <a:pPr marL="12887" lvl="1">
              <a:buClr>
                <a:srgbClr val="005DAA"/>
              </a:buClr>
              <a:tabLst>
                <a:tab pos="316383" algn="l"/>
              </a:tabLst>
            </a:pP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Spitalstrasse 21</a:t>
            </a:r>
          </a:p>
          <a:p>
            <a:pPr marL="12887" lvl="1">
              <a:buClr>
                <a:srgbClr val="005DAA"/>
              </a:buClr>
              <a:tabLst>
                <a:tab pos="316383" algn="l"/>
              </a:tabLst>
            </a:pP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CH - 4031 Basel</a:t>
            </a:r>
          </a:p>
          <a:p>
            <a:pPr marL="12887" lvl="1">
              <a:buClr>
                <a:srgbClr val="005DAA"/>
              </a:buClr>
              <a:tabLst>
                <a:tab pos="315913" algn="l"/>
                <a:tab pos="896938" algn="l"/>
              </a:tabLst>
            </a:pP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unispital-basel.ch/</a:t>
            </a:r>
            <a:r>
              <a:rPr lang="de-DE" sz="900" dirty="0" err="1">
                <a:solidFill>
                  <a:srgbClr val="231F20"/>
                </a:solidFill>
                <a:cs typeface="Arial" panose="020B0604020202020204" pitchFamily="34" charset="0"/>
              </a:rPr>
              <a:t>herzchirurgie</a:t>
            </a:r>
            <a:endParaRPr lang="de-DE" sz="900" dirty="0">
              <a:solidFill>
                <a:srgbClr val="231F20"/>
              </a:solidFill>
              <a:cs typeface="Arial" panose="020B0604020202020204" pitchFamily="34" charset="0"/>
            </a:endParaRPr>
          </a:p>
          <a:p>
            <a:pPr marL="12887" lvl="1">
              <a:buClr>
                <a:srgbClr val="005DAA"/>
              </a:buClr>
              <a:tabLst>
                <a:tab pos="316383" algn="l"/>
              </a:tabLst>
            </a:pPr>
            <a:endParaRPr lang="de-DE" sz="900" dirty="0">
              <a:solidFill>
                <a:srgbClr val="231F20"/>
              </a:solidFill>
              <a:cs typeface="Arial" panose="020B0604020202020204" pitchFamily="34" charset="0"/>
            </a:endParaRPr>
          </a:p>
          <a:p>
            <a:pPr marL="12887" lvl="1">
              <a:buClr>
                <a:srgbClr val="005DAA"/>
              </a:buClr>
              <a:tabLst>
                <a:tab pos="316383" algn="l"/>
              </a:tabLst>
            </a:pPr>
            <a:r>
              <a:rPr lang="de-DE" sz="900" b="1" dirty="0">
                <a:solidFill>
                  <a:srgbClr val="231F20"/>
                </a:solidFill>
                <a:cs typeface="Arial" panose="020B0604020202020204" pitchFamily="34" charset="0"/>
              </a:rPr>
              <a:t>Chefarztsekretariat</a:t>
            </a:r>
          </a:p>
          <a:p>
            <a:pPr marL="12887" lvl="1">
              <a:buClr>
                <a:srgbClr val="005DAA"/>
              </a:buClr>
              <a:tabLst>
                <a:tab pos="316383" algn="l"/>
              </a:tabLst>
            </a:pP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Jolanda </a:t>
            </a:r>
            <a:r>
              <a:rPr lang="de-DE" sz="900" dirty="0" err="1">
                <a:solidFill>
                  <a:srgbClr val="231F20"/>
                </a:solidFill>
                <a:cs typeface="Arial" panose="020B0604020202020204" pitchFamily="34" charset="0"/>
              </a:rPr>
              <a:t>Giess</a:t>
            </a:r>
            <a:endParaRPr lang="de-DE" sz="900" dirty="0">
              <a:solidFill>
                <a:srgbClr val="231F20"/>
              </a:solidFill>
              <a:cs typeface="Arial" panose="020B0604020202020204" pitchFamily="34" charset="0"/>
            </a:endParaRPr>
          </a:p>
          <a:p>
            <a:pPr marL="12887" lvl="1">
              <a:buClr>
                <a:srgbClr val="005DAA"/>
              </a:buClr>
              <a:tabLst>
                <a:tab pos="361950" algn="l"/>
              </a:tabLst>
            </a:pP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Tel. </a:t>
            </a:r>
            <a:r>
              <a:rPr lang="de-DE" sz="900" dirty="0" smtClean="0">
                <a:solidFill>
                  <a:srgbClr val="231F20"/>
                </a:solidFill>
                <a:cs typeface="Arial" panose="020B0604020202020204" pitchFamily="34" charset="0"/>
              </a:rPr>
              <a:t>	+</a:t>
            </a: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41 61 265 71 45, </a:t>
            </a:r>
            <a:b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</a:b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Fax </a:t>
            </a:r>
            <a:r>
              <a:rPr lang="de-DE" sz="900" dirty="0" smtClean="0">
                <a:solidFill>
                  <a:srgbClr val="231F20"/>
                </a:solidFill>
                <a:cs typeface="Arial" panose="020B0604020202020204" pitchFamily="34" charset="0"/>
              </a:rPr>
              <a:t>	+</a:t>
            </a: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41 61 265 73 24</a:t>
            </a:r>
          </a:p>
          <a:p>
            <a:pPr marL="12887" lvl="1">
              <a:buClr>
                <a:srgbClr val="005DAA"/>
              </a:buClr>
              <a:tabLst>
                <a:tab pos="361950" algn="l"/>
              </a:tabLst>
            </a:pPr>
            <a:r>
              <a:rPr lang="de-DE" sz="900" dirty="0" smtClean="0">
                <a:solidFill>
                  <a:srgbClr val="231F20"/>
                </a:solidFill>
                <a:cs typeface="Arial" panose="020B0604020202020204" pitchFamily="34" charset="0"/>
              </a:rPr>
              <a:t>Email:	</a:t>
            </a:r>
            <a:r>
              <a:rPr lang="de-DE" sz="900" dirty="0" smtClean="0">
                <a:cs typeface="Arial" panose="020B0604020202020204" pitchFamily="34" charset="0"/>
              </a:rPr>
              <a:t>jolanda.giess@usb.ch</a:t>
            </a:r>
            <a:endParaRPr lang="de-DE" sz="900" dirty="0">
              <a:cs typeface="Arial" panose="020B0604020202020204" pitchFamily="34" charset="0"/>
            </a:endParaRPr>
          </a:p>
          <a:p>
            <a:pPr marL="12887" lvl="1">
              <a:buClr>
                <a:srgbClr val="005DAA"/>
              </a:buClr>
              <a:tabLst>
                <a:tab pos="361950" algn="l"/>
              </a:tabLst>
            </a:pPr>
            <a:endParaRPr lang="de-DE" sz="900" dirty="0">
              <a:solidFill>
                <a:srgbClr val="231F20"/>
              </a:solidFill>
              <a:cs typeface="Arial" panose="020B0604020202020204" pitchFamily="34" charset="0"/>
            </a:endParaRPr>
          </a:p>
          <a:p>
            <a:pPr marL="12887" lvl="1">
              <a:buClr>
                <a:srgbClr val="005DAA"/>
              </a:buClr>
              <a:tabLst>
                <a:tab pos="361950" algn="l"/>
              </a:tabLst>
            </a:pPr>
            <a:r>
              <a:rPr lang="de-DE" sz="900" b="1" dirty="0">
                <a:solidFill>
                  <a:srgbClr val="231F20"/>
                </a:solidFill>
                <a:cs typeface="Arial" panose="020B0604020202020204" pitchFamily="34" charset="0"/>
              </a:rPr>
              <a:t>Anmeldung</a:t>
            </a:r>
          </a:p>
          <a:p>
            <a:pPr marL="12887" lvl="1" defTabSz="900113">
              <a:buClr>
                <a:srgbClr val="005DAA"/>
              </a:buClr>
              <a:tabLst>
                <a:tab pos="361950" algn="l"/>
                <a:tab pos="896938" algn="l"/>
              </a:tabLst>
            </a:pP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Stationäre </a:t>
            </a:r>
            <a:r>
              <a:rPr lang="de-DE" sz="900" dirty="0" smtClean="0">
                <a:solidFill>
                  <a:srgbClr val="231F20"/>
                </a:solidFill>
                <a:cs typeface="Arial" panose="020B0604020202020204" pitchFamily="34" charset="0"/>
              </a:rPr>
              <a:t>Pat. 		Tel</a:t>
            </a: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. </a:t>
            </a:r>
            <a:r>
              <a:rPr lang="de-DE" sz="900" dirty="0" smtClean="0">
                <a:solidFill>
                  <a:srgbClr val="231F20"/>
                </a:solidFill>
                <a:cs typeface="Arial" panose="020B0604020202020204" pitchFamily="34" charset="0"/>
              </a:rPr>
              <a:t>+ </a:t>
            </a: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41 61 265 71 </a:t>
            </a:r>
            <a:r>
              <a:rPr lang="de-DE" sz="900" dirty="0" smtClean="0">
                <a:solidFill>
                  <a:srgbClr val="231F20"/>
                </a:solidFill>
                <a:cs typeface="Arial" panose="020B0604020202020204" pitchFamily="34" charset="0"/>
              </a:rPr>
              <a:t>45</a:t>
            </a:r>
          </a:p>
          <a:p>
            <a:pPr marL="12887" lvl="1" defTabSz="900113">
              <a:buClr>
                <a:srgbClr val="005DAA"/>
              </a:buClr>
              <a:tabLst>
                <a:tab pos="361950" algn="l"/>
                <a:tab pos="896938" algn="l"/>
              </a:tabLst>
            </a:pPr>
            <a:r>
              <a:rPr lang="de-DE" sz="900" dirty="0" smtClean="0">
                <a:solidFill>
                  <a:srgbClr val="231F20"/>
                </a:solidFill>
                <a:cs typeface="Arial" panose="020B0604020202020204" pitchFamily="34" charset="0"/>
              </a:rPr>
              <a:t>Ambulante Pat.		Tel</a:t>
            </a: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. </a:t>
            </a:r>
            <a:r>
              <a:rPr lang="de-DE" sz="900" dirty="0" smtClean="0">
                <a:solidFill>
                  <a:srgbClr val="231F20"/>
                </a:solidFill>
                <a:cs typeface="Arial" panose="020B0604020202020204" pitchFamily="34" charset="0"/>
              </a:rPr>
              <a:t>+ </a:t>
            </a: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41 61 265 71 </a:t>
            </a:r>
            <a:r>
              <a:rPr lang="de-DE" sz="900" dirty="0" smtClean="0">
                <a:solidFill>
                  <a:srgbClr val="231F20"/>
                </a:solidFill>
                <a:cs typeface="Arial" panose="020B0604020202020204" pitchFamily="34" charset="0"/>
              </a:rPr>
              <a:t>45</a:t>
            </a:r>
          </a:p>
          <a:p>
            <a:pPr marL="12887" lvl="1" defTabSz="900113">
              <a:buClr>
                <a:srgbClr val="005DAA"/>
              </a:buClr>
              <a:tabLst>
                <a:tab pos="361950" algn="l"/>
                <a:tab pos="896938" algn="l"/>
              </a:tabLst>
            </a:pPr>
            <a:r>
              <a:rPr lang="de-DE" sz="900" dirty="0" err="1" smtClean="0">
                <a:solidFill>
                  <a:srgbClr val="231F20"/>
                </a:solidFill>
                <a:cs typeface="Arial" panose="020B0604020202020204" pitchFamily="34" charset="0"/>
              </a:rPr>
              <a:t>Aortensprechst</a:t>
            </a:r>
            <a:r>
              <a:rPr lang="de-DE" sz="900" dirty="0" smtClean="0">
                <a:solidFill>
                  <a:srgbClr val="231F20"/>
                </a:solidFill>
                <a:cs typeface="Arial" panose="020B0604020202020204" pitchFamily="34" charset="0"/>
              </a:rPr>
              <a:t>. 	Tel</a:t>
            </a: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. </a:t>
            </a:r>
            <a:r>
              <a:rPr lang="de-DE" sz="900" dirty="0" smtClean="0">
                <a:solidFill>
                  <a:srgbClr val="231F20"/>
                </a:solidFill>
                <a:cs typeface="Arial" panose="020B0604020202020204" pitchFamily="34" charset="0"/>
              </a:rPr>
              <a:t>+ </a:t>
            </a: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41 61 265 71 46</a:t>
            </a:r>
          </a:p>
          <a:p>
            <a:pPr marL="12887" lvl="1">
              <a:buClr>
                <a:srgbClr val="005DAA"/>
              </a:buClr>
              <a:tabLst>
                <a:tab pos="361950" algn="l"/>
              </a:tabLst>
            </a:pPr>
            <a:endParaRPr lang="de-DE" sz="900" dirty="0">
              <a:solidFill>
                <a:srgbClr val="231F20"/>
              </a:solidFill>
              <a:cs typeface="Arial" panose="020B0604020202020204" pitchFamily="34" charset="0"/>
            </a:endParaRPr>
          </a:p>
          <a:p>
            <a:pPr marL="12887" lvl="1">
              <a:buClr>
                <a:srgbClr val="005DAA"/>
              </a:buClr>
              <a:tabLst>
                <a:tab pos="361950" algn="l"/>
              </a:tabLst>
            </a:pPr>
            <a:r>
              <a:rPr lang="de-DE" sz="900" b="1" dirty="0">
                <a:solidFill>
                  <a:srgbClr val="231F20"/>
                </a:solidFill>
                <a:cs typeface="Arial" panose="020B0604020202020204" pitchFamily="34" charset="0"/>
              </a:rPr>
              <a:t>VAD Koordination</a:t>
            </a:r>
          </a:p>
          <a:p>
            <a:pPr marL="12887" lvl="1">
              <a:buClr>
                <a:srgbClr val="005DAA"/>
              </a:buClr>
              <a:tabLst>
                <a:tab pos="361950" algn="l"/>
              </a:tabLst>
            </a:pP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Tel. </a:t>
            </a:r>
            <a:r>
              <a:rPr lang="de-DE" sz="900" dirty="0" smtClean="0">
                <a:solidFill>
                  <a:srgbClr val="231F20"/>
                </a:solidFill>
                <a:cs typeface="Arial" panose="020B0604020202020204" pitchFamily="34" charset="0"/>
              </a:rPr>
              <a:t>	+</a:t>
            </a: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41 61 328 59 59</a:t>
            </a:r>
          </a:p>
          <a:p>
            <a:pPr marL="12887" lvl="1">
              <a:buClr>
                <a:srgbClr val="005DAA"/>
              </a:buClr>
              <a:tabLst>
                <a:tab pos="361950" algn="l"/>
              </a:tabLst>
            </a:pPr>
            <a:r>
              <a:rPr lang="de-DE" sz="900" dirty="0" smtClean="0">
                <a:solidFill>
                  <a:srgbClr val="231F20"/>
                </a:solidFill>
                <a:cs typeface="Arial" panose="020B0604020202020204" pitchFamily="34" charset="0"/>
              </a:rPr>
              <a:t>Email:	vad-koordination@usb.ch</a:t>
            </a:r>
            <a:endParaRPr lang="de-DE" sz="900" dirty="0">
              <a:solidFill>
                <a:srgbClr val="231F20"/>
              </a:solidFill>
              <a:cs typeface="Arial" panose="020B0604020202020204" pitchFamily="34" charset="0"/>
            </a:endParaRPr>
          </a:p>
          <a:p>
            <a:pPr marL="12887" lvl="1">
              <a:buClr>
                <a:srgbClr val="005DAA"/>
              </a:buClr>
              <a:tabLst>
                <a:tab pos="361950" algn="l"/>
              </a:tabLst>
            </a:pPr>
            <a:endParaRPr lang="de-DE" sz="900" b="1" dirty="0" smtClean="0">
              <a:solidFill>
                <a:srgbClr val="231F20"/>
              </a:solidFill>
              <a:cs typeface="Arial" panose="020B0604020202020204" pitchFamily="34" charset="0"/>
            </a:endParaRPr>
          </a:p>
          <a:p>
            <a:pPr marL="12887" lvl="1">
              <a:buClr>
                <a:srgbClr val="005DAA"/>
              </a:buClr>
              <a:tabLst>
                <a:tab pos="361950" algn="l"/>
              </a:tabLst>
            </a:pPr>
            <a:endParaRPr lang="de-DE" sz="900" b="1" dirty="0">
              <a:solidFill>
                <a:srgbClr val="231F20"/>
              </a:solidFill>
              <a:cs typeface="Arial" panose="020B0604020202020204" pitchFamily="34" charset="0"/>
            </a:endParaRPr>
          </a:p>
          <a:p>
            <a:pPr marL="12887" lvl="1">
              <a:buClr>
                <a:srgbClr val="005DAA"/>
              </a:buClr>
              <a:tabLst>
                <a:tab pos="361950" algn="l"/>
              </a:tabLst>
            </a:pPr>
            <a:r>
              <a:rPr lang="de-DE" sz="900" b="1" dirty="0" smtClean="0">
                <a:solidFill>
                  <a:srgbClr val="231F20"/>
                </a:solidFill>
                <a:cs typeface="Arial" panose="020B0604020202020204" pitchFamily="34" charset="0"/>
              </a:rPr>
              <a:t>Dienstarzt </a:t>
            </a:r>
            <a:r>
              <a:rPr lang="de-DE" sz="900" b="1" dirty="0">
                <a:solidFill>
                  <a:srgbClr val="231F20"/>
                </a:solidFill>
                <a:cs typeface="Arial" panose="020B0604020202020204" pitchFamily="34" charset="0"/>
              </a:rPr>
              <a:t>Herzchirurgie</a:t>
            </a:r>
          </a:p>
          <a:p>
            <a:pPr marL="12887" lvl="1">
              <a:buClr>
                <a:srgbClr val="005DAA"/>
              </a:buClr>
              <a:tabLst>
                <a:tab pos="361950" algn="l"/>
              </a:tabLst>
            </a:pP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Tel. </a:t>
            </a:r>
            <a:r>
              <a:rPr lang="de-DE" sz="900" dirty="0" smtClean="0">
                <a:solidFill>
                  <a:srgbClr val="231F20"/>
                </a:solidFill>
                <a:cs typeface="Arial" panose="020B0604020202020204" pitchFamily="34" charset="0"/>
              </a:rPr>
              <a:t>	+</a:t>
            </a: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41 61 556 58 58</a:t>
            </a:r>
            <a:endParaRPr lang="de-CH" sz="9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" name="object 16"/>
          <p:cNvSpPr txBox="1"/>
          <p:nvPr/>
        </p:nvSpPr>
        <p:spPr>
          <a:xfrm>
            <a:off x="4823528" y="900000"/>
            <a:ext cx="2520000" cy="1892826"/>
          </a:xfrm>
          <a:prstGeom prst="rect">
            <a:avLst/>
          </a:prstGeom>
          <a:noFill/>
        </p:spPr>
        <p:txBody>
          <a:bodyPr vert="horz" wrap="square" lIns="36000" tIns="0" rIns="0" bIns="0" rtlCol="0">
            <a:spAutoFit/>
          </a:bodyPr>
          <a:lstStyle/>
          <a:p>
            <a:pPr marL="12887" lvl="1">
              <a:buClr>
                <a:srgbClr val="005DAA"/>
              </a:buClr>
              <a:tabLst>
                <a:tab pos="316383" algn="l"/>
              </a:tabLst>
            </a:pPr>
            <a:r>
              <a:rPr lang="de-CH" sz="1400" b="1" dirty="0" err="1">
                <a:solidFill>
                  <a:schemeClr val="accent2"/>
                </a:solidFill>
                <a:cs typeface="Arial" panose="020B0604020202020204" pitchFamily="34" charset="0"/>
              </a:rPr>
              <a:t>Cardiovascular</a:t>
            </a:r>
            <a:r>
              <a:rPr lang="de-CH" sz="1400" b="1" dirty="0">
                <a:solidFill>
                  <a:schemeClr val="accent2"/>
                </a:solidFill>
                <a:cs typeface="Arial" panose="020B0604020202020204" pitchFamily="34" charset="0"/>
              </a:rPr>
              <a:t> Research </a:t>
            </a:r>
          </a:p>
          <a:p>
            <a:pPr marL="12887" lvl="1">
              <a:buClr>
                <a:srgbClr val="005DAA"/>
              </a:buClr>
              <a:tabLst>
                <a:tab pos="316383" algn="l"/>
              </a:tabLst>
            </a:pPr>
            <a:r>
              <a:rPr lang="de-CH" sz="1400" b="1" dirty="0">
                <a:solidFill>
                  <a:schemeClr val="accent2"/>
                </a:solidFill>
                <a:cs typeface="Arial" panose="020B0604020202020204" pitchFamily="34" charset="0"/>
              </a:rPr>
              <a:t>Institute Basel (CRIB)</a:t>
            </a:r>
          </a:p>
          <a:p>
            <a:pPr marL="12887" lvl="1">
              <a:spcBef>
                <a:spcPts val="600"/>
              </a:spcBef>
              <a:buClr>
                <a:srgbClr val="005DAA"/>
              </a:buClr>
              <a:tabLst>
                <a:tab pos="316383" algn="l"/>
              </a:tabLst>
            </a:pPr>
            <a:r>
              <a:rPr lang="de-DE" sz="900" b="1" dirty="0">
                <a:solidFill>
                  <a:srgbClr val="231F20"/>
                </a:solidFill>
                <a:cs typeface="Arial" panose="020B0604020202020204" pitchFamily="34" charset="0"/>
              </a:rPr>
              <a:t>Chefarzt</a:t>
            </a:r>
          </a:p>
          <a:p>
            <a:pPr marL="12887" lvl="1">
              <a:buClr>
                <a:srgbClr val="005DAA"/>
              </a:buClr>
              <a:tabLst>
                <a:tab pos="316383" algn="l"/>
              </a:tabLst>
            </a:pP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Prof. Dr. med. Christian Müller</a:t>
            </a:r>
          </a:p>
          <a:p>
            <a:pPr marL="12887" lvl="1">
              <a:buClr>
                <a:srgbClr val="005DAA"/>
              </a:buClr>
              <a:tabLst>
                <a:tab pos="316383" algn="l"/>
              </a:tabLst>
            </a:pPr>
            <a:endParaRPr lang="de-DE" sz="900" dirty="0">
              <a:solidFill>
                <a:srgbClr val="231F20"/>
              </a:solidFill>
              <a:cs typeface="Arial" panose="020B0604020202020204" pitchFamily="34" charset="0"/>
            </a:endParaRPr>
          </a:p>
          <a:p>
            <a:pPr marL="12887" lvl="1">
              <a:buClr>
                <a:srgbClr val="005DAA"/>
              </a:buClr>
              <a:tabLst>
                <a:tab pos="316383" algn="l"/>
              </a:tabLst>
            </a:pPr>
            <a:r>
              <a:rPr lang="de-DE" sz="900" b="1" dirty="0">
                <a:solidFill>
                  <a:srgbClr val="231F20"/>
                </a:solidFill>
                <a:cs typeface="Arial" panose="020B0604020202020204" pitchFamily="34" charset="0"/>
              </a:rPr>
              <a:t>Anschrift</a:t>
            </a:r>
          </a:p>
          <a:p>
            <a:pPr marL="12887" lvl="1">
              <a:buClr>
                <a:srgbClr val="005DAA"/>
              </a:buClr>
              <a:tabLst>
                <a:tab pos="316383" algn="l"/>
              </a:tabLst>
            </a:pPr>
            <a:r>
              <a:rPr lang="de-DE" sz="900" dirty="0" err="1">
                <a:solidFill>
                  <a:srgbClr val="231F20"/>
                </a:solidFill>
                <a:cs typeface="Arial" panose="020B0604020202020204" pitchFamily="34" charset="0"/>
              </a:rPr>
              <a:t>Cardiovascular</a:t>
            </a: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 Research Institute</a:t>
            </a:r>
          </a:p>
          <a:p>
            <a:pPr marL="12887" lvl="1">
              <a:buClr>
                <a:srgbClr val="005DAA"/>
              </a:buClr>
              <a:tabLst>
                <a:tab pos="316383" algn="l"/>
              </a:tabLst>
            </a:pP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Basel (CRIB)</a:t>
            </a:r>
          </a:p>
          <a:p>
            <a:pPr marL="12887" lvl="1">
              <a:buClr>
                <a:srgbClr val="005DAA"/>
              </a:buClr>
              <a:tabLst>
                <a:tab pos="316383" algn="l"/>
              </a:tabLst>
            </a:pP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Prof. Dr. Christian Müller</a:t>
            </a:r>
          </a:p>
          <a:p>
            <a:pPr marL="12887" lvl="1">
              <a:buClr>
                <a:srgbClr val="005DAA"/>
              </a:buClr>
              <a:tabLst>
                <a:tab pos="316383" algn="l"/>
              </a:tabLst>
            </a:pP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Spitalstrasse 2</a:t>
            </a:r>
          </a:p>
          <a:p>
            <a:pPr marL="12887" lvl="1">
              <a:buClr>
                <a:srgbClr val="005DAA"/>
              </a:buClr>
              <a:tabLst>
                <a:tab pos="316383" algn="l"/>
              </a:tabLst>
            </a:pPr>
            <a:r>
              <a:rPr lang="de-DE" sz="900" dirty="0">
                <a:solidFill>
                  <a:srgbClr val="231F20"/>
                </a:solidFill>
                <a:cs typeface="Arial" panose="020B0604020202020204" pitchFamily="34" charset="0"/>
              </a:rPr>
              <a:t>CH - 4056 Basel</a:t>
            </a:r>
          </a:p>
          <a:p>
            <a:pPr marL="12887" lvl="1">
              <a:buClr>
                <a:srgbClr val="005DAA"/>
              </a:buClr>
              <a:tabLst>
                <a:tab pos="316383" algn="l"/>
              </a:tabLst>
            </a:pPr>
            <a:r>
              <a:rPr lang="de-DE" sz="900" dirty="0">
                <a:cs typeface="Arial" panose="020B0604020202020204" pitchFamily="34" charset="0"/>
              </a:rPr>
              <a:t>crib-usb.ch</a:t>
            </a:r>
          </a:p>
        </p:txBody>
      </p:sp>
    </p:spTree>
    <p:extLst>
      <p:ext uri="{BB962C8B-B14F-4D97-AF65-F5344CB8AC3E}">
        <p14:creationId xmlns:p14="http://schemas.microsoft.com/office/powerpoint/2010/main" val="61611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B Grün">
  <a:themeElements>
    <a:clrScheme name="Benutzerdefiniert 2">
      <a:dk1>
        <a:sysClr val="windowText" lastClr="000000"/>
      </a:dk1>
      <a:lt1>
        <a:sysClr val="window" lastClr="FFFFFF"/>
      </a:lt1>
      <a:dk2>
        <a:srgbClr val="78DEC8"/>
      </a:dk2>
      <a:lt2>
        <a:srgbClr val="F0EB96"/>
      </a:lt2>
      <a:accent1>
        <a:srgbClr val="78DEC8"/>
      </a:accent1>
      <a:accent2>
        <a:srgbClr val="0A5F5A"/>
      </a:accent2>
      <a:accent3>
        <a:srgbClr val="82B4D7"/>
      </a:accent3>
      <a:accent4>
        <a:srgbClr val="F0EB96"/>
      </a:accent4>
      <a:accent5>
        <a:srgbClr val="9B233C"/>
      </a:accent5>
      <a:accent6>
        <a:srgbClr val="644164"/>
      </a:accent6>
      <a:hlink>
        <a:srgbClr val="78DEC8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marL="180975" indent="-180975" algn="l">
          <a:lnSpc>
            <a:spcPts val="1900"/>
          </a:lnSpc>
          <a:buClr>
            <a:schemeClr val="tx2"/>
          </a:buClr>
          <a:buFont typeface="Wingdings" panose="05000000000000000000" pitchFamily="2" charset="2"/>
          <a:buChar char="§"/>
          <a:defRPr sz="1600" dirty="0" smtClean="0"/>
        </a:defPPr>
      </a:lstStyle>
    </a:txDef>
  </a:objectDefaults>
  <a:extraClrSchemeLst/>
  <a:custClrLst>
    <a:custClr name="Dunkelbraun100">
      <a:srgbClr val="B96E50"/>
    </a:custClr>
    <a:custClr name="Weinrot100">
      <a:srgbClr val="9B233C"/>
    </a:custClr>
    <a:custClr name="Pink100">
      <a:srgbClr val="FA9196"/>
    </a:custClr>
    <a:custClr name="Violett100">
      <a:srgbClr val="644164"/>
    </a:custClr>
    <a:custClr name="Hellblau100">
      <a:srgbClr val="82B4D7"/>
    </a:custClr>
    <a:custClr name="Tuerkis100">
      <a:srgbClr val="78DEC8"/>
    </a:custClr>
    <a:custClr name="Dunkelgruen100">
      <a:srgbClr val="0A5F5A"/>
    </a:custClr>
    <a:custClr name="Hellgruen100">
      <a:srgbClr val="B4D796"/>
    </a:custClr>
    <a:custClr name="Lime100">
      <a:srgbClr val="F0EB96"/>
    </a:custClr>
    <a:custClr name="Apricot100">
      <a:srgbClr val="FFB97D"/>
    </a:custClr>
    <a:custClr name="Dunkelbraun75">
      <a:srgbClr val="C99277"/>
    </a:custClr>
    <a:custClr name="Weinrot75">
      <a:srgbClr val="B35861"/>
    </a:custClr>
    <a:custClr name="Pink75">
      <a:srgbClr val="F5AFB6"/>
    </a:custClr>
    <a:custClr name="Violett75">
      <a:srgbClr val="866A83"/>
    </a:custClr>
    <a:custClr name="Hellblau75">
      <a:srgbClr val="A7C7E2"/>
    </a:custClr>
    <a:custClr name="Tuerkis75">
      <a:srgbClr val="A0D4CA"/>
    </a:custClr>
    <a:custClr name="Dunkelgruen75">
      <a:srgbClr val="547F7C"/>
    </a:custClr>
    <a:custClr name="Hellgruen75">
      <a:srgbClr val="C7DFB0"/>
    </a:custClr>
    <a:custClr name="Lime75">
      <a:srgbClr val="F2F0B2"/>
    </a:custClr>
    <a:custClr name="Apricot75">
      <a:srgbClr val="F4C69C"/>
    </a:custClr>
    <a:custClr name="Dunkelbraun50">
      <a:srgbClr val="DBB6A2"/>
    </a:custClr>
    <a:custClr name="Weinrot50">
      <a:srgbClr val="C98E8F"/>
    </a:custClr>
    <a:custClr name="Pink50">
      <a:srgbClr val="F9CCCF"/>
    </a:custClr>
    <a:custClr name="Violett50">
      <a:srgbClr val="AA96A8"/>
    </a:custClr>
    <a:custClr name="Hellblau50">
      <a:srgbClr val="C7D9EC"/>
    </a:custClr>
    <a:custClr name="Tuerkis50">
      <a:srgbClr val="C4E3DD"/>
    </a:custClr>
    <a:custClr name="Dunkelgruen50">
      <a:srgbClr val="8DA5A3"/>
    </a:custClr>
    <a:custClr name="Hellgruen50">
      <a:srgbClr val="DBEACC"/>
    </a:custClr>
    <a:custClr name="Lime50">
      <a:srgbClr val="F6F5CE"/>
    </a:custClr>
    <a:custClr name="Apricot50">
      <a:srgbClr val="F8DABE"/>
    </a:custClr>
    <a:custClr name="Dunkelbraun25">
      <a:srgbClr val="ECDACF"/>
    </a:custClr>
    <a:custClr name="Weinrot25">
      <a:srgbClr val="E4C6C5"/>
    </a:custClr>
    <a:custClr name="Pink25">
      <a:srgbClr val="FCE7E7"/>
    </a:custClr>
    <a:custClr name="Violett25">
      <a:srgbClr val="D3C9D3"/>
    </a:custClr>
    <a:custClr name="Hellblau25">
      <a:srgbClr val="E4ECF6"/>
    </a:custClr>
    <a:custClr name="Tuerkis25">
      <a:srgbClr val="E2F1EE"/>
    </a:custClr>
    <a:custClr name="Dunkelgruen25">
      <a:srgbClr val="C6D0CF"/>
    </a:custClr>
    <a:custClr name="Hellgruen25">
      <a:srgbClr val="EDF5E6"/>
    </a:custClr>
    <a:custClr name="Lime25">
      <a:srgbClr val="FAFAE7"/>
    </a:custClr>
    <a:custClr name="Apricot25">
      <a:srgbClr val="FBECDE"/>
    </a:custClr>
    <a:custClr name="Red100">
      <a:srgbClr val="FF0000"/>
    </a:custClr>
    <a:custClr name="Red75">
      <a:srgbClr val="EA5E42"/>
    </a:custClr>
    <a:custClr name="Red50">
      <a:srgbClr val="F39A7D"/>
    </a:custClr>
    <a:custClr name="Red25">
      <a:srgbClr val="FAD0BE"/>
    </a:custClr>
    <a:custClr name="Lila100">
      <a:srgbClr val="DC87CD"/>
    </a:custClr>
    <a:custClr name="Lila75">
      <a:srgbClr val="D99FC7"/>
    </a:custClr>
    <a:custClr name="Lila50">
      <a:srgbClr val="E4C1DC"/>
    </a:custClr>
    <a:custClr name="Lila25">
      <a:srgbClr val="F1E0EF"/>
    </a:custClr>
  </a:custClrLst>
  <a:extLst>
    <a:ext uri="{05A4C25C-085E-4340-85A3-A5531E510DB2}">
      <thm15:themeFamily xmlns:thm15="http://schemas.microsoft.com/office/thememl/2012/main" name="USB Vorlage 2020 4 zu 3 Entwurf V5_tuerkis.potx" id="{CB92F179-FB13-4110-9166-B3790A2BBE58}" vid="{EB7B35DF-1F50-4FB0-B30A-08DC80D1907D}"/>
    </a:ext>
  </a:extLst>
</a:theme>
</file>

<file path=ppt/theme/theme2.xml><?xml version="1.0" encoding="utf-8"?>
<a:theme xmlns:a="http://schemas.openxmlformats.org/drawingml/2006/main" name="Office">
  <a:themeElements>
    <a:clrScheme name="USB Finanz">
      <a:dk1>
        <a:sysClr val="windowText" lastClr="000000"/>
      </a:dk1>
      <a:lt1>
        <a:sysClr val="window" lastClr="FFFFFF"/>
      </a:lt1>
      <a:dk2>
        <a:srgbClr val="0A5F5A"/>
      </a:dk2>
      <a:lt2>
        <a:srgbClr val="78DEC8"/>
      </a:lt2>
      <a:accent1>
        <a:srgbClr val="0A5F5A"/>
      </a:accent1>
      <a:accent2>
        <a:srgbClr val="78DEC8"/>
      </a:accent2>
      <a:accent3>
        <a:srgbClr val="F0EB96"/>
      </a:accent3>
      <a:accent4>
        <a:srgbClr val="C6D0CF"/>
      </a:accent4>
      <a:accent5>
        <a:srgbClr val="9B233C"/>
      </a:accent5>
      <a:accent6>
        <a:srgbClr val="644164"/>
      </a:accent6>
      <a:hlink>
        <a:srgbClr val="0A5F5A"/>
      </a:hlink>
      <a:folHlink>
        <a:srgbClr val="78DEC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USB Finanz">
      <a:dk1>
        <a:sysClr val="windowText" lastClr="000000"/>
      </a:dk1>
      <a:lt1>
        <a:sysClr val="window" lastClr="FFFFFF"/>
      </a:lt1>
      <a:dk2>
        <a:srgbClr val="0A5F5A"/>
      </a:dk2>
      <a:lt2>
        <a:srgbClr val="78DEC8"/>
      </a:lt2>
      <a:accent1>
        <a:srgbClr val="0A5F5A"/>
      </a:accent1>
      <a:accent2>
        <a:srgbClr val="78DEC8"/>
      </a:accent2>
      <a:accent3>
        <a:srgbClr val="F0EB96"/>
      </a:accent3>
      <a:accent4>
        <a:srgbClr val="C6D0CF"/>
      </a:accent4>
      <a:accent5>
        <a:srgbClr val="9B233C"/>
      </a:accent5>
      <a:accent6>
        <a:srgbClr val="644164"/>
      </a:accent6>
      <a:hlink>
        <a:srgbClr val="0A5F5A"/>
      </a:hlink>
      <a:folHlink>
        <a:srgbClr val="78DEC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USB Vorlage 2020 4 zu 3_tuerkis</Template>
  <TotalTime>0</TotalTime>
  <Words>1931</Words>
  <Application>Microsoft Office PowerPoint</Application>
  <PresentationFormat>Bildschirmpräsentation (4:3)</PresentationFormat>
  <Paragraphs>209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Arial</vt:lpstr>
      <vt:lpstr>Wingdings</vt:lpstr>
      <vt:lpstr>USB Grün</vt:lpstr>
      <vt:lpstr>03</vt:lpstr>
      <vt:lpstr> Herzchirurgie  Leiter: Prof. Friedrich Eckstein, Prof. Oliver Reuthebuch,  Prof. Denis Berdajs</vt:lpstr>
      <vt:lpstr> Herzchirurgie  Cardiac Surgery and Engineering Group  Leiter: Prof. Friedrich Eckstein, PD Dr. Anna Marsano,  Prof. Oliver Reuthebuch</vt:lpstr>
      <vt:lpstr>06</vt:lpstr>
      <vt:lpstr>Auszeichnungen / Dissertationen</vt:lpstr>
      <vt:lpstr>Auszeichnungen / Dissertationen</vt:lpstr>
      <vt:lpstr>07</vt:lpstr>
      <vt:lpstr>Finanzielles / Fortbildung und Lehre</vt:lpstr>
      <vt:lpstr>08</vt:lpstr>
    </vt:vector>
  </TitlesOfParts>
  <Company>USB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Riesterer Markus Heinrich</dc:creator>
  <cp:lastModifiedBy>Riesterer Markus Heinrich</cp:lastModifiedBy>
  <cp:revision>472</cp:revision>
  <cp:lastPrinted>2022-05-19T05:48:53Z</cp:lastPrinted>
  <dcterms:created xsi:type="dcterms:W3CDTF">2021-01-19T09:11:41Z</dcterms:created>
  <dcterms:modified xsi:type="dcterms:W3CDTF">2022-05-24T12:12:04Z</dcterms:modified>
</cp:coreProperties>
</file>